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36576000" cy="20574000"/>
  <p:notesSz cx="6858000" cy="9144000"/>
  <p:embeddedFontLst>
    <p:embeddedFont>
      <p:font typeface="Lexend Deca 1" panose="020B0604020202020204" charset="0"/>
      <p:regular r:id="rId22"/>
    </p:embeddedFont>
    <p:embeddedFont>
      <p:font typeface="Lexend Deca 2" panose="020B0604020202020204" charset="0"/>
      <p:regular r:id="rId23"/>
    </p:embeddedFont>
    <p:embeddedFont>
      <p:font typeface="Lexend Deca 3" panose="020B0604020202020204" charset="0"/>
      <p:regular r:id="rId24"/>
    </p:embeddedFont>
    <p:embeddedFont>
      <p:font typeface="Lexend Deca 4" panose="020B0604020202020204" charset="0"/>
      <p:regular r:id="rId25"/>
    </p:embeddedFont>
    <p:embeddedFont>
      <p:font typeface="Lexend Deca ExtraBold" pitchFamily="2" charset="0"/>
      <p:bold r:id="rId26"/>
    </p:embeddedFont>
    <p:embeddedFont>
      <p:font typeface="Lexend ExtraBold" pitchFamily="2" charset="0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25" d="100"/>
          <a:sy n="25" d="100"/>
        </p:scale>
        <p:origin x="546" y="1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6.svg"/><Relationship Id="rId5" Type="http://schemas.openxmlformats.org/officeDocument/2006/relationships/image" Target="../media/image26.svg"/><Relationship Id="rId10" Type="http://schemas.openxmlformats.org/officeDocument/2006/relationships/image" Target="../media/image5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gleamapartments.sk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2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72911" y="2057400"/>
            <a:ext cx="12030179" cy="16459200"/>
          </a:xfrm>
          <a:custGeom>
            <a:avLst/>
            <a:gdLst/>
            <a:ahLst/>
            <a:cxnLst/>
            <a:rect l="l" t="t" r="r" b="b"/>
            <a:pathLst>
              <a:path w="12030179" h="16459200">
                <a:moveTo>
                  <a:pt x="0" y="0"/>
                </a:moveTo>
                <a:lnTo>
                  <a:pt x="12030178" y="0"/>
                </a:lnTo>
                <a:lnTo>
                  <a:pt x="12030178" y="16459200"/>
                </a:lnTo>
                <a:lnTo>
                  <a:pt x="0" y="16459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2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36576000" cy="20574000"/>
            <a:chOff x="0" y="0"/>
            <a:chExt cx="48768000" cy="27432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6853" b="33609"/>
            <a:stretch>
              <a:fillRect/>
            </a:stretch>
          </p:blipFill>
          <p:spPr>
            <a:xfrm>
              <a:off x="0" y="0"/>
              <a:ext cx="48768000" cy="13589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203" b="203"/>
            <a:stretch>
              <a:fillRect/>
            </a:stretch>
          </p:blipFill>
          <p:spPr>
            <a:xfrm>
              <a:off x="0" y="13843000"/>
              <a:ext cx="24257000" cy="13589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203" b="203"/>
            <a:stretch>
              <a:fillRect/>
            </a:stretch>
          </p:blipFill>
          <p:spPr>
            <a:xfrm>
              <a:off x="24511000" y="13843000"/>
              <a:ext cx="24257000" cy="1358900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3161" y="-2443040"/>
            <a:ext cx="37261838" cy="21446308"/>
            <a:chOff x="0" y="0"/>
            <a:chExt cx="75380309" cy="433856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5380310" cy="43385659"/>
            </a:xfrm>
            <a:custGeom>
              <a:avLst/>
              <a:gdLst/>
              <a:ahLst/>
              <a:cxnLst/>
              <a:rect l="l" t="t" r="r" b="b"/>
              <a:pathLst>
                <a:path w="75380310" h="43385659">
                  <a:moveTo>
                    <a:pt x="75154247" y="0"/>
                  </a:moveTo>
                  <a:lnTo>
                    <a:pt x="0" y="0"/>
                  </a:lnTo>
                  <a:lnTo>
                    <a:pt x="0" y="43385659"/>
                  </a:lnTo>
                  <a:lnTo>
                    <a:pt x="75380310" y="43385659"/>
                  </a:lnTo>
                  <a:lnTo>
                    <a:pt x="75380310" y="0"/>
                  </a:lnTo>
                  <a:lnTo>
                    <a:pt x="75154247" y="0"/>
                  </a:lnTo>
                  <a:close/>
                  <a:moveTo>
                    <a:pt x="75154247" y="43159598"/>
                  </a:moveTo>
                  <a:lnTo>
                    <a:pt x="228600" y="43159598"/>
                  </a:lnTo>
                  <a:lnTo>
                    <a:pt x="228600" y="228600"/>
                  </a:lnTo>
                  <a:lnTo>
                    <a:pt x="75154247" y="228600"/>
                  </a:lnTo>
                  <a:lnTo>
                    <a:pt x="75154247" y="43159598"/>
                  </a:lnTo>
                  <a:close/>
                </a:path>
              </a:pathLst>
            </a:custGeom>
            <a:solidFill>
              <a:srgbClr val="1F122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5909405" y="992695"/>
            <a:ext cx="24737453" cy="1936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28"/>
              </a:lnSpc>
            </a:pPr>
            <a:r>
              <a:rPr lang="en-US" sz="12600" u="sng" spc="378" dirty="0" err="1">
                <a:solidFill>
                  <a:srgbClr val="1F122F"/>
                </a:solidFill>
                <a:latin typeface="Lexend Deca ExtraBold" pitchFamily="2" charset="0"/>
              </a:rPr>
              <a:t>PARKOVACIE</a:t>
            </a:r>
            <a:r>
              <a:rPr lang="en-US" sz="12600" u="sng" spc="378" dirty="0">
                <a:solidFill>
                  <a:srgbClr val="1F122F"/>
                </a:solidFill>
                <a:latin typeface="Lexend Deca ExtraBold" pitchFamily="2" charset="0"/>
              </a:rPr>
              <a:t> </a:t>
            </a:r>
            <a:r>
              <a:rPr lang="en-US" sz="12600" u="sng" spc="378" dirty="0" err="1">
                <a:solidFill>
                  <a:srgbClr val="1F122F"/>
                </a:solidFill>
                <a:latin typeface="Lexend Deca ExtraBold" pitchFamily="2" charset="0"/>
              </a:rPr>
              <a:t>MIESTA</a:t>
            </a:r>
            <a:endParaRPr lang="en-US" sz="12600" u="sng" spc="378" dirty="0">
              <a:solidFill>
                <a:srgbClr val="1F122F"/>
              </a:solidFill>
              <a:latin typeface="Lexend Deca ExtraBold" pitchFamily="2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2057400" y="10287000"/>
            <a:ext cx="7704011" cy="10898487"/>
            <a:chOff x="0" y="0"/>
            <a:chExt cx="15585134" cy="220475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585134" cy="22047526"/>
            </a:xfrm>
            <a:custGeom>
              <a:avLst/>
              <a:gdLst/>
              <a:ahLst/>
              <a:cxnLst/>
              <a:rect l="l" t="t" r="r" b="b"/>
              <a:pathLst>
                <a:path w="15585134" h="22047526">
                  <a:moveTo>
                    <a:pt x="15359073" y="0"/>
                  </a:moveTo>
                  <a:lnTo>
                    <a:pt x="0" y="0"/>
                  </a:lnTo>
                  <a:lnTo>
                    <a:pt x="0" y="22047526"/>
                  </a:lnTo>
                  <a:lnTo>
                    <a:pt x="15585134" y="22047526"/>
                  </a:lnTo>
                  <a:lnTo>
                    <a:pt x="15585134" y="0"/>
                  </a:lnTo>
                  <a:lnTo>
                    <a:pt x="15359073" y="0"/>
                  </a:lnTo>
                  <a:close/>
                  <a:moveTo>
                    <a:pt x="15359073" y="21821466"/>
                  </a:moveTo>
                  <a:lnTo>
                    <a:pt x="228600" y="21821466"/>
                  </a:lnTo>
                  <a:lnTo>
                    <a:pt x="228600" y="228600"/>
                  </a:lnTo>
                  <a:lnTo>
                    <a:pt x="15359073" y="228600"/>
                  </a:lnTo>
                  <a:lnTo>
                    <a:pt x="15359073" y="21821466"/>
                  </a:lnTo>
                  <a:close/>
                </a:path>
              </a:pathLst>
            </a:custGeom>
            <a:solidFill>
              <a:srgbClr val="FBB72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7624265" y="10287000"/>
            <a:ext cx="7704011" cy="10898487"/>
            <a:chOff x="0" y="0"/>
            <a:chExt cx="15585134" cy="2204752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585134" cy="22047526"/>
            </a:xfrm>
            <a:custGeom>
              <a:avLst/>
              <a:gdLst/>
              <a:ahLst/>
              <a:cxnLst/>
              <a:rect l="l" t="t" r="r" b="b"/>
              <a:pathLst>
                <a:path w="15585134" h="22047526">
                  <a:moveTo>
                    <a:pt x="15359073" y="0"/>
                  </a:moveTo>
                  <a:lnTo>
                    <a:pt x="0" y="0"/>
                  </a:lnTo>
                  <a:lnTo>
                    <a:pt x="0" y="22047526"/>
                  </a:lnTo>
                  <a:lnTo>
                    <a:pt x="15585134" y="22047526"/>
                  </a:lnTo>
                  <a:lnTo>
                    <a:pt x="15585134" y="0"/>
                  </a:lnTo>
                  <a:lnTo>
                    <a:pt x="15359073" y="0"/>
                  </a:lnTo>
                  <a:close/>
                  <a:moveTo>
                    <a:pt x="15359073" y="21821466"/>
                  </a:moveTo>
                  <a:lnTo>
                    <a:pt x="228600" y="21821466"/>
                  </a:lnTo>
                  <a:lnTo>
                    <a:pt x="228600" y="228600"/>
                  </a:lnTo>
                  <a:lnTo>
                    <a:pt x="15359073" y="228600"/>
                  </a:lnTo>
                  <a:lnTo>
                    <a:pt x="15359073" y="21821466"/>
                  </a:lnTo>
                  <a:close/>
                </a:path>
              </a:pathLst>
            </a:custGeom>
            <a:solidFill>
              <a:srgbClr val="FBB72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8327234" y="10624243"/>
            <a:ext cx="6191366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spc="503">
                <a:solidFill>
                  <a:srgbClr val="1F122F"/>
                </a:solidFill>
                <a:latin typeface="Lexend Deca 1"/>
              </a:rPr>
              <a:t>Celkom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380587" y="13168943"/>
            <a:ext cx="6191366" cy="3934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spc="55">
                <a:solidFill>
                  <a:srgbClr val="1F122F"/>
                </a:solidFill>
                <a:latin typeface="Lexend Deca 2"/>
              </a:rPr>
              <a:t>Vonkajšia plocha</a:t>
            </a:r>
          </a:p>
          <a:p>
            <a:pPr algn="ctr">
              <a:lnSpc>
                <a:spcPts val="7839"/>
              </a:lnSpc>
            </a:pPr>
            <a:r>
              <a:rPr lang="en-US" sz="5599" spc="55">
                <a:solidFill>
                  <a:srgbClr val="1F122F"/>
                </a:solidFill>
                <a:latin typeface="Lexend Deca 2"/>
              </a:rPr>
              <a:t>+</a:t>
            </a:r>
          </a:p>
          <a:p>
            <a:pPr algn="ctr">
              <a:lnSpc>
                <a:spcPts val="7839"/>
              </a:lnSpc>
            </a:pPr>
            <a:r>
              <a:rPr lang="en-US" sz="5599" spc="55">
                <a:solidFill>
                  <a:srgbClr val="1F122F"/>
                </a:solidFill>
                <a:latin typeface="Lexend Deca 2"/>
              </a:rPr>
              <a:t>Podzemná garáž</a:t>
            </a:r>
          </a:p>
          <a:p>
            <a:pPr algn="ctr">
              <a:lnSpc>
                <a:spcPts val="7839"/>
              </a:lnSpc>
            </a:pPr>
            <a:r>
              <a:rPr lang="en-US" sz="5599" spc="55">
                <a:solidFill>
                  <a:srgbClr val="1F122F"/>
                </a:solidFill>
                <a:latin typeface="Lexend Deca 2 Bold"/>
              </a:rPr>
              <a:t>Spolu: 58 ks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583989" y="10287000"/>
            <a:ext cx="7704011" cy="10898487"/>
            <a:chOff x="0" y="0"/>
            <a:chExt cx="15585134" cy="2204752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85134" cy="22047526"/>
            </a:xfrm>
            <a:custGeom>
              <a:avLst/>
              <a:gdLst/>
              <a:ahLst/>
              <a:cxnLst/>
              <a:rect l="l" t="t" r="r" b="b"/>
              <a:pathLst>
                <a:path w="15585134" h="22047526">
                  <a:moveTo>
                    <a:pt x="15359073" y="0"/>
                  </a:moveTo>
                  <a:lnTo>
                    <a:pt x="0" y="0"/>
                  </a:lnTo>
                  <a:lnTo>
                    <a:pt x="0" y="22047526"/>
                  </a:lnTo>
                  <a:lnTo>
                    <a:pt x="15585134" y="22047526"/>
                  </a:lnTo>
                  <a:lnTo>
                    <a:pt x="15585134" y="0"/>
                  </a:lnTo>
                  <a:lnTo>
                    <a:pt x="15359073" y="0"/>
                  </a:lnTo>
                  <a:close/>
                  <a:moveTo>
                    <a:pt x="15359073" y="21821466"/>
                  </a:moveTo>
                  <a:lnTo>
                    <a:pt x="228600" y="21821466"/>
                  </a:lnTo>
                  <a:lnTo>
                    <a:pt x="228600" y="228600"/>
                  </a:lnTo>
                  <a:lnTo>
                    <a:pt x="15359073" y="228600"/>
                  </a:lnTo>
                  <a:lnTo>
                    <a:pt x="15359073" y="21821466"/>
                  </a:lnTo>
                  <a:close/>
                </a:path>
              </a:pathLst>
            </a:custGeom>
            <a:solidFill>
              <a:srgbClr val="FBB72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1340312" y="10624243"/>
            <a:ext cx="6191366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spc="503">
                <a:solidFill>
                  <a:srgbClr val="1F122F"/>
                </a:solidFill>
                <a:latin typeface="Lexend Deca 1"/>
              </a:rPr>
              <a:t>Predaj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340312" y="13168943"/>
            <a:ext cx="6191366" cy="2943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spc="55">
                <a:solidFill>
                  <a:srgbClr val="1F122F"/>
                </a:solidFill>
                <a:latin typeface="Lexend Deca 2"/>
              </a:rPr>
              <a:t>Pre majiteľov bytových jednotiek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9097675" y="10287000"/>
            <a:ext cx="7704011" cy="10898487"/>
            <a:chOff x="0" y="0"/>
            <a:chExt cx="15585134" cy="220475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5585134" cy="22047526"/>
            </a:xfrm>
            <a:custGeom>
              <a:avLst/>
              <a:gdLst/>
              <a:ahLst/>
              <a:cxnLst/>
              <a:rect l="l" t="t" r="r" b="b"/>
              <a:pathLst>
                <a:path w="15585134" h="22047526">
                  <a:moveTo>
                    <a:pt x="15359073" y="0"/>
                  </a:moveTo>
                  <a:lnTo>
                    <a:pt x="0" y="0"/>
                  </a:lnTo>
                  <a:lnTo>
                    <a:pt x="0" y="22047526"/>
                  </a:lnTo>
                  <a:lnTo>
                    <a:pt x="15585134" y="22047526"/>
                  </a:lnTo>
                  <a:lnTo>
                    <a:pt x="15585134" y="0"/>
                  </a:lnTo>
                  <a:lnTo>
                    <a:pt x="15359073" y="0"/>
                  </a:lnTo>
                  <a:close/>
                  <a:moveTo>
                    <a:pt x="15359073" y="21821466"/>
                  </a:moveTo>
                  <a:lnTo>
                    <a:pt x="228600" y="21821466"/>
                  </a:lnTo>
                  <a:lnTo>
                    <a:pt x="228600" y="228600"/>
                  </a:lnTo>
                  <a:lnTo>
                    <a:pt x="15359073" y="228600"/>
                  </a:lnTo>
                  <a:lnTo>
                    <a:pt x="15359073" y="21821466"/>
                  </a:lnTo>
                  <a:close/>
                </a:path>
              </a:pathLst>
            </a:custGeom>
            <a:solidFill>
              <a:srgbClr val="FBB72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9853998" y="10624243"/>
            <a:ext cx="6191366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spc="503">
                <a:solidFill>
                  <a:srgbClr val="1F122F"/>
                </a:solidFill>
                <a:latin typeface="Lexend Deca 1"/>
              </a:rPr>
              <a:t>Ostatné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853998" y="13168943"/>
            <a:ext cx="6191366" cy="2943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spc="55">
                <a:solidFill>
                  <a:srgbClr val="1F122F"/>
                </a:solidFill>
                <a:latin typeface="Lexend Deca 2"/>
              </a:rPr>
              <a:t>Krátkodobý a dlhodobý prenájom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067268" y="10624243"/>
            <a:ext cx="7694143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spc="503">
                <a:solidFill>
                  <a:srgbClr val="1F122F"/>
                </a:solidFill>
                <a:latin typeface="Lexend Deca 1"/>
              </a:rPr>
              <a:t>Cieľová skupina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067268" y="11683043"/>
            <a:ext cx="7694143" cy="6906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09039" lvl="1" indent="-604519">
              <a:lnSpc>
                <a:spcPts val="7839"/>
              </a:lnSpc>
              <a:buFont typeface="Arial"/>
              <a:buChar char="•"/>
            </a:pPr>
            <a:r>
              <a:rPr lang="en-US" sz="5599" spc="55">
                <a:solidFill>
                  <a:srgbClr val="1F122F"/>
                </a:solidFill>
                <a:latin typeface="Lexend Deca 2"/>
              </a:rPr>
              <a:t>maloobchodná jednotka </a:t>
            </a:r>
          </a:p>
          <a:p>
            <a:pPr marL="1209039" lvl="1" indent="-604519">
              <a:lnSpc>
                <a:spcPts val="7839"/>
              </a:lnSpc>
              <a:buFont typeface="Arial"/>
              <a:buChar char="•"/>
            </a:pPr>
            <a:r>
              <a:rPr lang="en-US" sz="5599" spc="55">
                <a:solidFill>
                  <a:srgbClr val="1F122F"/>
                </a:solidFill>
                <a:latin typeface="Lexend Deca 2"/>
              </a:rPr>
              <a:t>návštevníci vlastníkov bytov</a:t>
            </a:r>
          </a:p>
          <a:p>
            <a:pPr marL="1209039" lvl="1" indent="-604519">
              <a:lnSpc>
                <a:spcPts val="7839"/>
              </a:lnSpc>
              <a:buFont typeface="Arial"/>
              <a:buChar char="•"/>
            </a:pPr>
            <a:r>
              <a:rPr lang="en-US" sz="5599" spc="55">
                <a:solidFill>
                  <a:srgbClr val="1F122F"/>
                </a:solidFill>
                <a:latin typeface="Lexend Deca 2"/>
              </a:rPr>
              <a:t>návštevníci zákazníkov OP</a:t>
            </a:r>
          </a:p>
          <a:p>
            <a:pPr marL="1209039" lvl="1" indent="-604519">
              <a:lnSpc>
                <a:spcPts val="7839"/>
              </a:lnSpc>
              <a:buFont typeface="Arial"/>
              <a:buChar char="•"/>
            </a:pPr>
            <a:r>
              <a:rPr lang="en-US" sz="5599" spc="55">
                <a:solidFill>
                  <a:srgbClr val="1F122F"/>
                </a:solidFill>
                <a:latin typeface="Lexend Deca 2"/>
              </a:rPr>
              <a:t>vlastníci bytov</a:t>
            </a:r>
          </a:p>
        </p:txBody>
      </p:sp>
      <p:sp>
        <p:nvSpPr>
          <p:cNvPr id="21" name="AutoShape 21"/>
          <p:cNvSpPr/>
          <p:nvPr/>
        </p:nvSpPr>
        <p:spPr>
          <a:xfrm>
            <a:off x="30992138" y="17850270"/>
            <a:ext cx="5583862" cy="5447460"/>
          </a:xfrm>
          <a:prstGeom prst="rect">
            <a:avLst/>
          </a:prstGeom>
          <a:solidFill>
            <a:srgbClr val="FBB725"/>
          </a:solidFill>
        </p:spPr>
        <p:txBody>
          <a:bodyPr/>
          <a:lstStyle/>
          <a:p>
            <a:endParaRPr lang="en-US"/>
          </a:p>
        </p:txBody>
      </p:sp>
      <p:sp>
        <p:nvSpPr>
          <p:cNvPr id="22" name="AutoShape 22"/>
          <p:cNvSpPr/>
          <p:nvPr/>
        </p:nvSpPr>
        <p:spPr>
          <a:xfrm>
            <a:off x="-2437004" y="-666330"/>
            <a:ext cx="6960329" cy="2622080"/>
          </a:xfrm>
          <a:prstGeom prst="rect">
            <a:avLst/>
          </a:prstGeom>
          <a:solidFill>
            <a:srgbClr val="1F122F"/>
          </a:solid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2067268" y="4183697"/>
            <a:ext cx="30189581" cy="4924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39"/>
              </a:lnSpc>
            </a:pPr>
            <a:r>
              <a:rPr lang="en-US" sz="5599" dirty="0" err="1">
                <a:solidFill>
                  <a:srgbClr val="1F122F"/>
                </a:solidFill>
                <a:latin typeface="Lexend Deca 2"/>
              </a:rPr>
              <a:t>Počet</a:t>
            </a:r>
            <a:r>
              <a:rPr lang="en-US" sz="5599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599" dirty="0" err="1">
                <a:solidFill>
                  <a:srgbClr val="1F122F"/>
                </a:solidFill>
                <a:latin typeface="Lexend Deca 2"/>
              </a:rPr>
              <a:t>parkovacích</a:t>
            </a:r>
            <a:r>
              <a:rPr lang="en-US" sz="5599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599" dirty="0" err="1">
                <a:solidFill>
                  <a:srgbClr val="1F122F"/>
                </a:solidFill>
                <a:latin typeface="Lexend Deca 2"/>
              </a:rPr>
              <a:t>miest</a:t>
            </a:r>
            <a:r>
              <a:rPr lang="en-US" sz="5599" dirty="0">
                <a:solidFill>
                  <a:srgbClr val="1F122F"/>
                </a:solidFill>
                <a:latin typeface="Lexend Deca 2"/>
              </a:rPr>
              <a:t> pre </a:t>
            </a:r>
            <a:r>
              <a:rPr lang="en-US" sz="5599" dirty="0" err="1">
                <a:solidFill>
                  <a:srgbClr val="1F122F"/>
                </a:solidFill>
                <a:latin typeface="Lexend Deca 2"/>
              </a:rPr>
              <a:t>majiteľov</a:t>
            </a:r>
            <a:r>
              <a:rPr lang="en-US" sz="5599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599" dirty="0" err="1">
                <a:solidFill>
                  <a:srgbClr val="1F122F"/>
                </a:solidFill>
                <a:latin typeface="Lexend Deca 2"/>
              </a:rPr>
              <a:t>bytových</a:t>
            </a:r>
            <a:r>
              <a:rPr lang="en-US" sz="5599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599" dirty="0" err="1">
                <a:solidFill>
                  <a:srgbClr val="1F122F"/>
                </a:solidFill>
                <a:latin typeface="Lexend Deca 2"/>
              </a:rPr>
              <a:t>jednotiek</a:t>
            </a:r>
            <a:r>
              <a:rPr lang="en-US" sz="5599" dirty="0">
                <a:solidFill>
                  <a:srgbClr val="1F122F"/>
                </a:solidFill>
                <a:latin typeface="Lexend Deca 2"/>
              </a:rPr>
              <a:t>: </a:t>
            </a:r>
            <a:r>
              <a:rPr lang="en-US" sz="5599" dirty="0">
                <a:solidFill>
                  <a:srgbClr val="1F122F"/>
                </a:solidFill>
                <a:latin typeface="Lexend Deca 2 Bold"/>
              </a:rPr>
              <a:t>36</a:t>
            </a:r>
          </a:p>
          <a:p>
            <a:pPr>
              <a:lnSpc>
                <a:spcPts val="7839"/>
              </a:lnSpc>
            </a:pPr>
            <a:r>
              <a:rPr lang="en-US" sz="5599" dirty="0" err="1">
                <a:solidFill>
                  <a:srgbClr val="1F122F"/>
                </a:solidFill>
                <a:latin typeface="Lexend Deca 2"/>
              </a:rPr>
              <a:t>Súčasťou</a:t>
            </a:r>
            <a:r>
              <a:rPr lang="en-US" sz="5599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599" dirty="0" err="1">
                <a:solidFill>
                  <a:srgbClr val="1F122F"/>
                </a:solidFill>
                <a:latin typeface="Lexend Deca 2"/>
              </a:rPr>
              <a:t>projektu</a:t>
            </a:r>
            <a:r>
              <a:rPr lang="en-US" sz="5599" dirty="0">
                <a:solidFill>
                  <a:srgbClr val="1F122F"/>
                </a:solidFill>
                <a:latin typeface="Lexend Deca 2"/>
              </a:rPr>
              <a:t> je </a:t>
            </a:r>
            <a:r>
              <a:rPr lang="en-US" sz="5599" dirty="0" err="1">
                <a:solidFill>
                  <a:srgbClr val="1F122F"/>
                </a:solidFill>
                <a:latin typeface="Lexend Deca 2"/>
              </a:rPr>
              <a:t>aj</a:t>
            </a:r>
            <a:r>
              <a:rPr lang="en-US" sz="5599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599" dirty="0" err="1">
                <a:solidFill>
                  <a:srgbClr val="1F122F"/>
                </a:solidFill>
                <a:latin typeface="Lexend Deca 2"/>
              </a:rPr>
              <a:t>podzemná</a:t>
            </a:r>
            <a:r>
              <a:rPr lang="en-US" sz="5599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599" dirty="0" err="1">
                <a:solidFill>
                  <a:srgbClr val="1F122F"/>
                </a:solidFill>
                <a:latin typeface="Lexend Deca 2"/>
              </a:rPr>
              <a:t>garáž</a:t>
            </a:r>
            <a:r>
              <a:rPr lang="en-US" sz="5599" dirty="0">
                <a:solidFill>
                  <a:srgbClr val="1F122F"/>
                </a:solidFill>
                <a:latin typeface="Lexend Deca 2"/>
              </a:rPr>
              <a:t>, </a:t>
            </a:r>
            <a:r>
              <a:rPr lang="en-US" sz="5599" dirty="0" err="1">
                <a:solidFill>
                  <a:srgbClr val="1F122F"/>
                </a:solidFill>
                <a:latin typeface="Lexend Deca 2"/>
              </a:rPr>
              <a:t>ktorá</a:t>
            </a:r>
            <a:r>
              <a:rPr lang="en-US" sz="5599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599" dirty="0" err="1">
                <a:solidFill>
                  <a:srgbClr val="1F122F"/>
                </a:solidFill>
                <a:latin typeface="Lexend Deca 2"/>
              </a:rPr>
              <a:t>primárne</a:t>
            </a:r>
            <a:r>
              <a:rPr lang="en-US" sz="5599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599" dirty="0" err="1">
                <a:solidFill>
                  <a:srgbClr val="1F122F"/>
                </a:solidFill>
                <a:latin typeface="Lexend Deca 2"/>
              </a:rPr>
              <a:t>slúži</a:t>
            </a:r>
            <a:r>
              <a:rPr lang="en-US" sz="5599" dirty="0">
                <a:solidFill>
                  <a:srgbClr val="1F122F"/>
                </a:solidFill>
                <a:latin typeface="Lexend Deca 2"/>
              </a:rPr>
              <a:t> pre </a:t>
            </a:r>
            <a:r>
              <a:rPr lang="en-US" sz="5599" dirty="0" err="1">
                <a:solidFill>
                  <a:srgbClr val="1F122F"/>
                </a:solidFill>
                <a:latin typeface="Lexend Deca 2"/>
              </a:rPr>
              <a:t>návštevníkov</a:t>
            </a:r>
            <a:r>
              <a:rPr lang="en-US" sz="5599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599" dirty="0" err="1">
                <a:solidFill>
                  <a:srgbClr val="1F122F"/>
                </a:solidFill>
                <a:latin typeface="Lexend Deca 2"/>
              </a:rPr>
              <a:t>obchodných</a:t>
            </a:r>
            <a:r>
              <a:rPr lang="en-US" sz="5599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599" dirty="0" err="1">
                <a:solidFill>
                  <a:srgbClr val="1F122F"/>
                </a:solidFill>
                <a:latin typeface="Lexend Deca 2"/>
              </a:rPr>
              <a:t>jednotiek</a:t>
            </a:r>
            <a:r>
              <a:rPr lang="en-US" sz="5599" dirty="0">
                <a:solidFill>
                  <a:srgbClr val="1F122F"/>
                </a:solidFill>
                <a:latin typeface="Lexend Deca 2"/>
              </a:rPr>
              <a:t> s </a:t>
            </a:r>
            <a:r>
              <a:rPr lang="en-US" sz="5599" dirty="0" err="1">
                <a:solidFill>
                  <a:srgbClr val="1F122F"/>
                </a:solidFill>
                <a:latin typeface="Lexend Deca 2"/>
              </a:rPr>
              <a:t>možnosťou</a:t>
            </a:r>
            <a:r>
              <a:rPr lang="en-US" sz="5599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599" dirty="0" err="1">
                <a:solidFill>
                  <a:srgbClr val="1F122F"/>
                </a:solidFill>
                <a:latin typeface="Lexend Deca 2"/>
              </a:rPr>
              <a:t>krátkodobého</a:t>
            </a:r>
            <a:r>
              <a:rPr lang="en-US" sz="5599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599" dirty="0" err="1">
                <a:solidFill>
                  <a:srgbClr val="1F122F"/>
                </a:solidFill>
                <a:latin typeface="Lexend Deca 2"/>
              </a:rPr>
              <a:t>alebo</a:t>
            </a:r>
            <a:r>
              <a:rPr lang="en-US" sz="5599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599" dirty="0" err="1">
                <a:solidFill>
                  <a:srgbClr val="1F122F"/>
                </a:solidFill>
                <a:latin typeface="Lexend Deca 2"/>
              </a:rPr>
              <a:t>dlhodobého</a:t>
            </a:r>
            <a:r>
              <a:rPr lang="en-US" sz="5599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599" dirty="0" err="1">
                <a:solidFill>
                  <a:srgbClr val="1F122F"/>
                </a:solidFill>
                <a:latin typeface="Lexend Deca 2"/>
              </a:rPr>
              <a:t>prenájmu</a:t>
            </a:r>
            <a:r>
              <a:rPr lang="en-US" sz="5599" dirty="0">
                <a:solidFill>
                  <a:srgbClr val="1F122F"/>
                </a:solidFill>
                <a:latin typeface="Lexend Deca 2"/>
              </a:rPr>
              <a:t>. </a:t>
            </a:r>
          </a:p>
          <a:p>
            <a:pPr>
              <a:lnSpc>
                <a:spcPts val="7839"/>
              </a:lnSpc>
            </a:pPr>
            <a:r>
              <a:rPr lang="en-US" sz="5599" dirty="0" err="1">
                <a:solidFill>
                  <a:srgbClr val="1F122F"/>
                </a:solidFill>
                <a:latin typeface="Lexend Deca 4"/>
              </a:rPr>
              <a:t>Parkovacie</a:t>
            </a:r>
            <a:r>
              <a:rPr lang="en-US" sz="5599" dirty="0">
                <a:solidFill>
                  <a:srgbClr val="1F122F"/>
                </a:solidFill>
                <a:latin typeface="Lexend Deca 4"/>
              </a:rPr>
              <a:t> </a:t>
            </a:r>
            <a:r>
              <a:rPr lang="en-US" sz="5599" dirty="0" err="1">
                <a:solidFill>
                  <a:srgbClr val="1F122F"/>
                </a:solidFill>
                <a:latin typeface="Lexend Deca 4"/>
              </a:rPr>
              <a:t>miesta</a:t>
            </a:r>
            <a:r>
              <a:rPr lang="en-US" sz="5599" dirty="0">
                <a:solidFill>
                  <a:srgbClr val="1F122F"/>
                </a:solidFill>
                <a:latin typeface="Lexend Deca 4"/>
              </a:rPr>
              <a:t> </a:t>
            </a:r>
            <a:r>
              <a:rPr lang="en-US" sz="5599" dirty="0" err="1">
                <a:solidFill>
                  <a:srgbClr val="1F122F"/>
                </a:solidFill>
                <a:latin typeface="Lexend Deca 4"/>
              </a:rPr>
              <a:t>spolu</a:t>
            </a:r>
            <a:r>
              <a:rPr lang="en-US" sz="5599" dirty="0">
                <a:solidFill>
                  <a:srgbClr val="1F122F"/>
                </a:solidFill>
                <a:latin typeface="Lexend Deca 4"/>
              </a:rPr>
              <a:t>: </a:t>
            </a:r>
            <a:r>
              <a:rPr lang="en-US" sz="5599" dirty="0">
                <a:solidFill>
                  <a:srgbClr val="FBB725"/>
                </a:solidFill>
                <a:latin typeface="Lexend Deca 4"/>
              </a:rPr>
              <a:t>58</a:t>
            </a:r>
            <a:r>
              <a:rPr lang="en-US" sz="5599" dirty="0">
                <a:solidFill>
                  <a:srgbClr val="1F122F"/>
                </a:solidFill>
                <a:latin typeface="Lexend Deca 4"/>
              </a:rPr>
              <a:t>  </a:t>
            </a:r>
          </a:p>
          <a:p>
            <a:pPr>
              <a:lnSpc>
                <a:spcPts val="7839"/>
              </a:lnSpc>
            </a:pPr>
            <a:endParaRPr lang="en-US" sz="5599" dirty="0">
              <a:solidFill>
                <a:srgbClr val="1F122F"/>
              </a:solidFill>
              <a:latin typeface="Lexend Deca 4"/>
            </a:endParaRPr>
          </a:p>
        </p:txBody>
      </p:sp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36576000" cy="20574000"/>
          </a:xfrm>
          <a:custGeom>
            <a:avLst/>
            <a:gdLst/>
            <a:ahLst/>
            <a:cxnLst/>
            <a:rect l="l" t="t" r="r" b="b"/>
            <a:pathLst>
              <a:path w="36576000" h="20574000">
                <a:moveTo>
                  <a:pt x="0" y="0"/>
                </a:moveTo>
                <a:lnTo>
                  <a:pt x="36576000" y="0"/>
                </a:lnTo>
                <a:lnTo>
                  <a:pt x="36576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3148" b="-248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9561" y="10349437"/>
            <a:ext cx="37406729" cy="14636417"/>
            <a:chOff x="0" y="0"/>
            <a:chExt cx="75673423" cy="296093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5673421" cy="29609318"/>
            </a:xfrm>
            <a:custGeom>
              <a:avLst/>
              <a:gdLst/>
              <a:ahLst/>
              <a:cxnLst/>
              <a:rect l="l" t="t" r="r" b="b"/>
              <a:pathLst>
                <a:path w="75673421" h="29609318">
                  <a:moveTo>
                    <a:pt x="75447364" y="0"/>
                  </a:moveTo>
                  <a:lnTo>
                    <a:pt x="0" y="0"/>
                  </a:lnTo>
                  <a:lnTo>
                    <a:pt x="0" y="29609318"/>
                  </a:lnTo>
                  <a:lnTo>
                    <a:pt x="75673421" y="29609318"/>
                  </a:lnTo>
                  <a:lnTo>
                    <a:pt x="75673421" y="0"/>
                  </a:lnTo>
                  <a:lnTo>
                    <a:pt x="75447364" y="0"/>
                  </a:lnTo>
                  <a:close/>
                  <a:moveTo>
                    <a:pt x="75447364" y="29383258"/>
                  </a:moveTo>
                  <a:lnTo>
                    <a:pt x="228600" y="29383258"/>
                  </a:lnTo>
                  <a:lnTo>
                    <a:pt x="228600" y="228600"/>
                  </a:lnTo>
                  <a:lnTo>
                    <a:pt x="75447364" y="228600"/>
                  </a:lnTo>
                  <a:lnTo>
                    <a:pt x="75447364" y="293832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2018861" y="-760750"/>
            <a:ext cx="37696512" cy="20069841"/>
            <a:chOff x="0" y="0"/>
            <a:chExt cx="76259650" cy="4060107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259649" cy="40601078"/>
            </a:xfrm>
            <a:custGeom>
              <a:avLst/>
              <a:gdLst/>
              <a:ahLst/>
              <a:cxnLst/>
              <a:rect l="l" t="t" r="r" b="b"/>
              <a:pathLst>
                <a:path w="76259649" h="40601078">
                  <a:moveTo>
                    <a:pt x="76033592" y="0"/>
                  </a:moveTo>
                  <a:lnTo>
                    <a:pt x="0" y="0"/>
                  </a:lnTo>
                  <a:lnTo>
                    <a:pt x="0" y="40601078"/>
                  </a:lnTo>
                  <a:lnTo>
                    <a:pt x="76259649" y="40601078"/>
                  </a:lnTo>
                  <a:lnTo>
                    <a:pt x="76259649" y="0"/>
                  </a:lnTo>
                  <a:lnTo>
                    <a:pt x="76033592" y="0"/>
                  </a:lnTo>
                  <a:close/>
                  <a:moveTo>
                    <a:pt x="76033592" y="40375018"/>
                  </a:moveTo>
                  <a:lnTo>
                    <a:pt x="228600" y="40375018"/>
                  </a:lnTo>
                  <a:lnTo>
                    <a:pt x="228600" y="228600"/>
                  </a:lnTo>
                  <a:lnTo>
                    <a:pt x="76033592" y="228600"/>
                  </a:lnTo>
                  <a:lnTo>
                    <a:pt x="76033592" y="40375018"/>
                  </a:lnTo>
                  <a:close/>
                </a:path>
              </a:pathLst>
            </a:custGeom>
            <a:solidFill>
              <a:srgbClr val="FBB72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AutoShape 6"/>
          <p:cNvSpPr/>
          <p:nvPr/>
        </p:nvSpPr>
        <p:spPr>
          <a:xfrm>
            <a:off x="32527754" y="10216434"/>
            <a:ext cx="9133699" cy="4360776"/>
          </a:xfrm>
          <a:prstGeom prst="rect">
            <a:avLst/>
          </a:prstGeom>
          <a:solidFill>
            <a:srgbClr val="FBB725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-3743799" y="-88424"/>
            <a:ext cx="5801199" cy="5954580"/>
          </a:xfrm>
          <a:prstGeom prst="rect">
            <a:avLst/>
          </a:prstGeom>
          <a:solidFill>
            <a:srgbClr val="1F122F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387862" y="7778377"/>
            <a:ext cx="4731047" cy="4731047"/>
          </a:xfrm>
          <a:custGeom>
            <a:avLst/>
            <a:gdLst/>
            <a:ahLst/>
            <a:cxnLst/>
            <a:rect l="l" t="t" r="r" b="b"/>
            <a:pathLst>
              <a:path w="4731047" h="4731047">
                <a:moveTo>
                  <a:pt x="0" y="0"/>
                </a:moveTo>
                <a:lnTo>
                  <a:pt x="4731047" y="0"/>
                </a:lnTo>
                <a:lnTo>
                  <a:pt x="4731047" y="4731047"/>
                </a:lnTo>
                <a:lnTo>
                  <a:pt x="0" y="47310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057400" y="-760750"/>
            <a:ext cx="10593860" cy="13561374"/>
          </a:xfrm>
          <a:custGeom>
            <a:avLst/>
            <a:gdLst/>
            <a:ahLst/>
            <a:cxnLst/>
            <a:rect l="l" t="t" r="r" b="b"/>
            <a:pathLst>
              <a:path w="10593860" h="13561374">
                <a:moveTo>
                  <a:pt x="0" y="0"/>
                </a:moveTo>
                <a:lnTo>
                  <a:pt x="10593860" y="0"/>
                </a:lnTo>
                <a:lnTo>
                  <a:pt x="10593860" y="13561374"/>
                </a:lnTo>
                <a:lnTo>
                  <a:pt x="0" y="135613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6025" r="-415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3863139" y="8069577"/>
            <a:ext cx="10655461" cy="13778711"/>
          </a:xfrm>
          <a:custGeom>
            <a:avLst/>
            <a:gdLst/>
            <a:ahLst/>
            <a:cxnLst/>
            <a:rect l="l" t="t" r="r" b="b"/>
            <a:pathLst>
              <a:path w="10655461" h="13778711">
                <a:moveTo>
                  <a:pt x="0" y="0"/>
                </a:moveTo>
                <a:lnTo>
                  <a:pt x="10655461" y="0"/>
                </a:lnTo>
                <a:lnTo>
                  <a:pt x="10655461" y="13778711"/>
                </a:lnTo>
                <a:lnTo>
                  <a:pt x="0" y="137787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7345" r="-5254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2057400" y="13341367"/>
            <a:ext cx="16481504" cy="5458075"/>
            <a:chOff x="0" y="0"/>
            <a:chExt cx="21975338" cy="7277433"/>
          </a:xfrm>
        </p:grpSpPr>
        <p:sp>
          <p:nvSpPr>
            <p:cNvPr id="12" name="TextBox 12"/>
            <p:cNvSpPr txBox="1"/>
            <p:nvPr/>
          </p:nvSpPr>
          <p:spPr>
            <a:xfrm>
              <a:off x="0" y="0"/>
              <a:ext cx="21975338" cy="20192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999"/>
                </a:lnSpc>
              </a:pPr>
              <a:r>
                <a:rPr lang="en-US" sz="9999" spc="799" dirty="0" err="1">
                  <a:solidFill>
                    <a:srgbClr val="1F122F"/>
                  </a:solidFill>
                  <a:latin typeface="Lexend Deca ExtraBold" pitchFamily="2" charset="0"/>
                </a:rPr>
                <a:t>TERASA</a:t>
              </a:r>
              <a:r>
                <a:rPr lang="en-US" sz="9999" spc="799" dirty="0">
                  <a:solidFill>
                    <a:srgbClr val="1F122F"/>
                  </a:solidFill>
                  <a:latin typeface="Lexend Deca ExtraBold" pitchFamily="2" charset="0"/>
                </a:rPr>
                <a:t> "A" </a:t>
              </a:r>
              <a:r>
                <a:rPr lang="en-US" sz="9999" spc="799" dirty="0">
                  <a:solidFill>
                    <a:srgbClr val="FBB725"/>
                  </a:solidFill>
                  <a:latin typeface="Lexend Deca ExtraBold" pitchFamily="2" charset="0"/>
                </a:rPr>
                <a:t>(</a:t>
              </a:r>
              <a:r>
                <a:rPr lang="en-US" sz="9999" spc="799" dirty="0" err="1">
                  <a:solidFill>
                    <a:srgbClr val="1F122F"/>
                  </a:solidFill>
                  <a:latin typeface="Lexend Deca ExtraBold" pitchFamily="2" charset="0"/>
                </a:rPr>
                <a:t>13m²</a:t>
              </a:r>
              <a:r>
                <a:rPr lang="en-US" sz="9999" spc="799" dirty="0">
                  <a:solidFill>
                    <a:srgbClr val="FBB725"/>
                  </a:solidFill>
                  <a:latin typeface="Lexend Deca ExtraBold" pitchFamily="2" charset="0"/>
                </a:rPr>
                <a:t>)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860566"/>
              <a:ext cx="21975338" cy="13091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0"/>
                </a:lnSpc>
              </a:pPr>
              <a:r>
                <a:rPr lang="en-US" sz="5600" spc="224">
                  <a:solidFill>
                    <a:srgbClr val="1F122F"/>
                  </a:solidFill>
                  <a:latin typeface="Lexend Deca 2 Bold"/>
                </a:rPr>
                <a:t>Spolu: 82m²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4120406"/>
              <a:ext cx="21975338" cy="20192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999"/>
                </a:lnSpc>
              </a:pPr>
              <a:r>
                <a:rPr lang="en-US" sz="9999" spc="799" dirty="0" err="1">
                  <a:solidFill>
                    <a:srgbClr val="1F122F"/>
                  </a:solidFill>
                  <a:latin typeface="Lexend Deca ExtraBold" pitchFamily="2" charset="0"/>
                </a:rPr>
                <a:t>TERASA</a:t>
              </a:r>
              <a:r>
                <a:rPr lang="en-US" sz="9999" spc="799" dirty="0">
                  <a:solidFill>
                    <a:srgbClr val="1F122F"/>
                  </a:solidFill>
                  <a:latin typeface="Lexend Deca ExtraBold" pitchFamily="2" charset="0"/>
                </a:rPr>
                <a:t> "B" </a:t>
              </a:r>
              <a:r>
                <a:rPr lang="en-US" sz="9999" spc="799" dirty="0">
                  <a:solidFill>
                    <a:srgbClr val="FBB725"/>
                  </a:solidFill>
                  <a:latin typeface="Lexend Deca ExtraBold" pitchFamily="2" charset="0"/>
                </a:rPr>
                <a:t>(</a:t>
              </a:r>
              <a:r>
                <a:rPr lang="en-US" sz="9999" spc="799" dirty="0" err="1">
                  <a:solidFill>
                    <a:srgbClr val="1F122F"/>
                  </a:solidFill>
                  <a:latin typeface="Lexend Deca ExtraBold" pitchFamily="2" charset="0"/>
                </a:rPr>
                <a:t>33m²</a:t>
              </a:r>
              <a:r>
                <a:rPr lang="en-US" sz="9999" spc="799" dirty="0">
                  <a:solidFill>
                    <a:srgbClr val="FBB725"/>
                  </a:solidFill>
                  <a:latin typeface="Lexend Deca ExtraBold" pitchFamily="2" charset="0"/>
                </a:rPr>
                <a:t>)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5968256"/>
              <a:ext cx="21975338" cy="13091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0"/>
                </a:lnSpc>
              </a:pPr>
              <a:r>
                <a:rPr lang="en-US" sz="5600" spc="224">
                  <a:solidFill>
                    <a:srgbClr val="1F122F"/>
                  </a:solidFill>
                  <a:latin typeface="Lexend Deca 2 Bold"/>
                </a:rPr>
                <a:t>Spolu: 102m²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168730" y="2057400"/>
            <a:ext cx="17349870" cy="5022193"/>
            <a:chOff x="0" y="0"/>
            <a:chExt cx="23133160" cy="6696257"/>
          </a:xfrm>
        </p:grpSpPr>
        <p:sp>
          <p:nvSpPr>
            <p:cNvPr id="17" name="TextBox 17"/>
            <p:cNvSpPr txBox="1"/>
            <p:nvPr/>
          </p:nvSpPr>
          <p:spPr>
            <a:xfrm>
              <a:off x="0" y="0"/>
              <a:ext cx="23133160" cy="4038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999"/>
                </a:lnSpc>
              </a:pPr>
              <a:r>
                <a:rPr lang="en-US" sz="9999" spc="799" dirty="0" err="1">
                  <a:solidFill>
                    <a:srgbClr val="1F122F"/>
                  </a:solidFill>
                  <a:latin typeface="Lexend Deca ExtraBold" pitchFamily="2" charset="0"/>
                </a:rPr>
                <a:t>OBYTNÁ</a:t>
              </a:r>
              <a:r>
                <a:rPr lang="en-US" sz="9999" spc="799" dirty="0">
                  <a:solidFill>
                    <a:srgbClr val="1F122F"/>
                  </a:solidFill>
                  <a:latin typeface="Lexend Deca ExtraBold" pitchFamily="2" charset="0"/>
                </a:rPr>
                <a:t> </a:t>
              </a:r>
              <a:r>
                <a:rPr lang="en-US" sz="9999" spc="799" dirty="0" err="1">
                  <a:solidFill>
                    <a:srgbClr val="1F122F"/>
                  </a:solidFill>
                  <a:latin typeface="Lexend Deca ExtraBold" pitchFamily="2" charset="0"/>
                </a:rPr>
                <a:t>PLOCHA</a:t>
              </a:r>
              <a:r>
                <a:rPr lang="en-US" sz="9999" spc="799" dirty="0">
                  <a:solidFill>
                    <a:srgbClr val="1F122F"/>
                  </a:solidFill>
                  <a:latin typeface="Lexend Deca ExtraBold" pitchFamily="2" charset="0"/>
                </a:rPr>
                <a:t> </a:t>
              </a:r>
              <a:r>
                <a:rPr lang="en-US" sz="9999" spc="799" dirty="0" err="1">
                  <a:solidFill>
                    <a:srgbClr val="1F122F"/>
                  </a:solidFill>
                  <a:latin typeface="Lexend Deca ExtraBold" pitchFamily="2" charset="0"/>
                </a:rPr>
                <a:t>BYTOV</a:t>
              </a:r>
              <a:endParaRPr lang="en-US" sz="9999" spc="799" dirty="0">
                <a:solidFill>
                  <a:srgbClr val="1F122F"/>
                </a:solidFill>
                <a:latin typeface="Lexend Deca ExtraBold" pitchFamily="2" charset="0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4086761"/>
              <a:ext cx="18564969" cy="12741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99"/>
                </a:lnSpc>
              </a:pPr>
              <a:r>
                <a:rPr lang="en-US" sz="5599" spc="223">
                  <a:solidFill>
                    <a:srgbClr val="1F122F"/>
                  </a:solidFill>
                  <a:latin typeface="Lexend Deca 2 Bold"/>
                </a:rPr>
                <a:t>69 m²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5409112"/>
              <a:ext cx="18564969" cy="1287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99"/>
                </a:lnSpc>
              </a:pPr>
              <a:endParaRPr/>
            </a:p>
          </p:txBody>
        </p:sp>
      </p:grpSp>
    </p:spTree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57400" y="2047875"/>
            <a:ext cx="16230600" cy="3114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37"/>
              </a:lnSpc>
            </a:pPr>
            <a:r>
              <a:rPr lang="en-US" sz="10198" u="sng">
                <a:solidFill>
                  <a:srgbClr val="1F122F"/>
                </a:solidFill>
                <a:latin typeface="Lexend Deca 1"/>
              </a:rPr>
              <a:t>APARTMÁN “A”</a:t>
            </a:r>
          </a:p>
          <a:p>
            <a:pPr algn="ctr">
              <a:lnSpc>
                <a:spcPts val="12237"/>
              </a:lnSpc>
            </a:pPr>
            <a:r>
              <a:rPr lang="en-US" sz="10198">
                <a:solidFill>
                  <a:srgbClr val="1F122F"/>
                </a:solidFill>
                <a:latin typeface="Lexend Deca 1"/>
              </a:rPr>
              <a:t>172,200€ </a:t>
            </a:r>
            <a:r>
              <a:rPr lang="en-US" sz="10198">
                <a:solidFill>
                  <a:srgbClr val="FBB725"/>
                </a:solidFill>
                <a:latin typeface="Lexend Deca 1"/>
              </a:rPr>
              <a:t>bez</a:t>
            </a:r>
            <a:r>
              <a:rPr lang="en-US" sz="10198">
                <a:solidFill>
                  <a:srgbClr val="1F122F"/>
                </a:solidFill>
                <a:latin typeface="Lexend Deca 1"/>
              </a:rPr>
              <a:t> DPH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412018" y="6902188"/>
            <a:ext cx="33751964" cy="8435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96"/>
              </a:lnSpc>
            </a:pPr>
            <a:r>
              <a:rPr lang="en-US" sz="19996" spc="-399">
                <a:solidFill>
                  <a:srgbClr val="1F122F"/>
                </a:solidFill>
                <a:latin typeface="Lexend Deca 1"/>
              </a:rPr>
              <a:t>JEDINEČNÁ INVESTIČNÁ PRÍLEŽITOSŤ LEN KÚSOK OD </a:t>
            </a:r>
            <a:r>
              <a:rPr lang="en-US" sz="19996" spc="-399">
                <a:solidFill>
                  <a:srgbClr val="FBB725"/>
                </a:solidFill>
                <a:latin typeface="Lexend Deca 1"/>
              </a:rPr>
              <a:t>R7</a:t>
            </a:r>
          </a:p>
        </p:txBody>
      </p:sp>
      <p:sp>
        <p:nvSpPr>
          <p:cNvPr id="4" name="Freeform 4"/>
          <p:cNvSpPr/>
          <p:nvPr/>
        </p:nvSpPr>
        <p:spPr>
          <a:xfrm>
            <a:off x="16115549" y="16887262"/>
            <a:ext cx="4344902" cy="2172451"/>
          </a:xfrm>
          <a:custGeom>
            <a:avLst/>
            <a:gdLst/>
            <a:ahLst/>
            <a:cxnLst/>
            <a:rect l="l" t="t" r="r" b="b"/>
            <a:pathLst>
              <a:path w="4344902" h="2172451">
                <a:moveTo>
                  <a:pt x="0" y="0"/>
                </a:moveTo>
                <a:lnTo>
                  <a:pt x="4344902" y="0"/>
                </a:lnTo>
                <a:lnTo>
                  <a:pt x="4344902" y="2172451"/>
                </a:lnTo>
                <a:lnTo>
                  <a:pt x="0" y="21724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8288000" y="2047875"/>
            <a:ext cx="16230600" cy="3114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37"/>
              </a:lnSpc>
            </a:pPr>
            <a:r>
              <a:rPr lang="en-US" sz="10198" u="sng">
                <a:solidFill>
                  <a:srgbClr val="1F122F"/>
                </a:solidFill>
                <a:latin typeface="Lexend Deca 1"/>
              </a:rPr>
              <a:t>APARTMÁN “B”</a:t>
            </a:r>
          </a:p>
          <a:p>
            <a:pPr algn="ctr">
              <a:lnSpc>
                <a:spcPts val="12237"/>
              </a:lnSpc>
            </a:pPr>
            <a:r>
              <a:rPr lang="en-US" sz="10198">
                <a:solidFill>
                  <a:srgbClr val="1F122F"/>
                </a:solidFill>
                <a:latin typeface="Lexend Deca 1"/>
              </a:rPr>
              <a:t>214,200€ </a:t>
            </a:r>
            <a:r>
              <a:rPr lang="en-US" sz="10198">
                <a:solidFill>
                  <a:srgbClr val="FBB725"/>
                </a:solidFill>
                <a:latin typeface="Lexend Deca 1"/>
              </a:rPr>
              <a:t>bez</a:t>
            </a:r>
            <a:r>
              <a:rPr lang="en-US" sz="10198">
                <a:solidFill>
                  <a:srgbClr val="1F122F"/>
                </a:solidFill>
                <a:latin typeface="Lexend Deca 1"/>
              </a:rPr>
              <a:t> DPH</a:t>
            </a:r>
          </a:p>
        </p:txBody>
      </p:sp>
    </p:spTree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5520" y="821508"/>
            <a:ext cx="2603759" cy="3562357"/>
          </a:xfrm>
          <a:custGeom>
            <a:avLst/>
            <a:gdLst/>
            <a:ahLst/>
            <a:cxnLst/>
            <a:rect l="l" t="t" r="r" b="b"/>
            <a:pathLst>
              <a:path w="2603759" h="3562357">
                <a:moveTo>
                  <a:pt x="0" y="0"/>
                </a:moveTo>
                <a:lnTo>
                  <a:pt x="2603760" y="0"/>
                </a:lnTo>
                <a:lnTo>
                  <a:pt x="2603760" y="3562357"/>
                </a:lnTo>
                <a:lnTo>
                  <a:pt x="0" y="3562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515264" y="660606"/>
            <a:ext cx="25446343" cy="19252788"/>
          </a:xfrm>
          <a:custGeom>
            <a:avLst/>
            <a:gdLst/>
            <a:ahLst/>
            <a:cxnLst/>
            <a:rect l="l" t="t" r="r" b="b"/>
            <a:pathLst>
              <a:path w="25446343" h="19252788">
                <a:moveTo>
                  <a:pt x="0" y="0"/>
                </a:moveTo>
                <a:lnTo>
                  <a:pt x="25446343" y="0"/>
                </a:lnTo>
                <a:lnTo>
                  <a:pt x="25446343" y="19252788"/>
                </a:lnTo>
                <a:lnTo>
                  <a:pt x="0" y="192527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663" t="-4860" r="-2389" b="-25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0714702" y="7099179"/>
            <a:ext cx="5515264" cy="6842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04"/>
              </a:lnSpc>
            </a:pPr>
            <a:r>
              <a:rPr lang="en-US" sz="48003" spc="-960">
                <a:solidFill>
                  <a:srgbClr val="1F122F"/>
                </a:solidFill>
                <a:latin typeface="Lexend Deca 1"/>
              </a:rPr>
              <a:t>A</a:t>
            </a:r>
          </a:p>
        </p:txBody>
      </p:sp>
    </p:spTree>
  </p:cSld>
  <p:clrMapOvr>
    <a:masterClrMapping/>
  </p:clrMapOvr>
  <p:transition spd="slow">
    <p:cover dir="r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5520" y="821508"/>
            <a:ext cx="2603759" cy="3562357"/>
          </a:xfrm>
          <a:custGeom>
            <a:avLst/>
            <a:gdLst/>
            <a:ahLst/>
            <a:cxnLst/>
            <a:rect l="l" t="t" r="r" b="b"/>
            <a:pathLst>
              <a:path w="2603759" h="3562357">
                <a:moveTo>
                  <a:pt x="0" y="0"/>
                </a:moveTo>
                <a:lnTo>
                  <a:pt x="2603760" y="0"/>
                </a:lnTo>
                <a:lnTo>
                  <a:pt x="2603760" y="3562357"/>
                </a:lnTo>
                <a:lnTo>
                  <a:pt x="0" y="3562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699640" y="865781"/>
            <a:ext cx="25176721" cy="18842437"/>
          </a:xfrm>
          <a:custGeom>
            <a:avLst/>
            <a:gdLst/>
            <a:ahLst/>
            <a:cxnLst/>
            <a:rect l="l" t="t" r="r" b="b"/>
            <a:pathLst>
              <a:path w="25176721" h="18842437">
                <a:moveTo>
                  <a:pt x="0" y="0"/>
                </a:moveTo>
                <a:lnTo>
                  <a:pt x="25176720" y="0"/>
                </a:lnTo>
                <a:lnTo>
                  <a:pt x="25176720" y="18842438"/>
                </a:lnTo>
                <a:lnTo>
                  <a:pt x="0" y="188424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642" t="-5294" r="-2075" b="-30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0714702" y="7099179"/>
            <a:ext cx="5515264" cy="6842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04"/>
              </a:lnSpc>
            </a:pPr>
            <a:r>
              <a:rPr lang="en-US" sz="48003" spc="-960">
                <a:solidFill>
                  <a:srgbClr val="1F122F"/>
                </a:solidFill>
                <a:latin typeface="Lexend Deca 1"/>
              </a:rPr>
              <a:t>B</a:t>
            </a:r>
          </a:p>
        </p:txBody>
      </p:sp>
    </p:spTree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805595" y="6044583"/>
            <a:ext cx="20961566" cy="6667395"/>
            <a:chOff x="0" y="0"/>
            <a:chExt cx="42405029" cy="134880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405027" cy="13488070"/>
            </a:xfrm>
            <a:custGeom>
              <a:avLst/>
              <a:gdLst/>
              <a:ahLst/>
              <a:cxnLst/>
              <a:rect l="l" t="t" r="r" b="b"/>
              <a:pathLst>
                <a:path w="42405027" h="13488070">
                  <a:moveTo>
                    <a:pt x="42178970" y="0"/>
                  </a:moveTo>
                  <a:lnTo>
                    <a:pt x="0" y="0"/>
                  </a:lnTo>
                  <a:lnTo>
                    <a:pt x="0" y="13488070"/>
                  </a:lnTo>
                  <a:lnTo>
                    <a:pt x="42405027" y="13488070"/>
                  </a:lnTo>
                  <a:lnTo>
                    <a:pt x="42405027" y="0"/>
                  </a:lnTo>
                  <a:lnTo>
                    <a:pt x="42178970" y="0"/>
                  </a:lnTo>
                  <a:close/>
                  <a:moveTo>
                    <a:pt x="42178970" y="13262011"/>
                  </a:moveTo>
                  <a:lnTo>
                    <a:pt x="228600" y="13262011"/>
                  </a:lnTo>
                  <a:lnTo>
                    <a:pt x="228600" y="228600"/>
                  </a:lnTo>
                  <a:lnTo>
                    <a:pt x="42178970" y="228600"/>
                  </a:lnTo>
                  <a:lnTo>
                    <a:pt x="42178970" y="13262011"/>
                  </a:lnTo>
                  <a:close/>
                </a:path>
              </a:pathLst>
            </a:custGeom>
            <a:solidFill>
              <a:srgbClr val="FBB72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2191161" y="4833988"/>
            <a:ext cx="20961566" cy="6667395"/>
            <a:chOff x="0" y="0"/>
            <a:chExt cx="42405029" cy="1348807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405027" cy="13488070"/>
            </a:xfrm>
            <a:custGeom>
              <a:avLst/>
              <a:gdLst/>
              <a:ahLst/>
              <a:cxnLst/>
              <a:rect l="l" t="t" r="r" b="b"/>
              <a:pathLst>
                <a:path w="42405027" h="13488070">
                  <a:moveTo>
                    <a:pt x="42178970" y="0"/>
                  </a:moveTo>
                  <a:lnTo>
                    <a:pt x="0" y="0"/>
                  </a:lnTo>
                  <a:lnTo>
                    <a:pt x="0" y="13488070"/>
                  </a:lnTo>
                  <a:lnTo>
                    <a:pt x="42405027" y="13488070"/>
                  </a:lnTo>
                  <a:lnTo>
                    <a:pt x="42405027" y="0"/>
                  </a:lnTo>
                  <a:lnTo>
                    <a:pt x="42178970" y="0"/>
                  </a:lnTo>
                  <a:close/>
                  <a:moveTo>
                    <a:pt x="42178970" y="13262011"/>
                  </a:moveTo>
                  <a:lnTo>
                    <a:pt x="228600" y="13262011"/>
                  </a:lnTo>
                  <a:lnTo>
                    <a:pt x="228600" y="228600"/>
                  </a:lnTo>
                  <a:lnTo>
                    <a:pt x="42178970" y="228600"/>
                  </a:lnTo>
                  <a:lnTo>
                    <a:pt x="42178970" y="13262011"/>
                  </a:lnTo>
                  <a:close/>
                </a:path>
              </a:pathLst>
            </a:custGeom>
            <a:solidFill>
              <a:srgbClr val="FBB72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2057400" y="6987529"/>
            <a:ext cx="2394800" cy="2394800"/>
          </a:xfrm>
          <a:custGeom>
            <a:avLst/>
            <a:gdLst/>
            <a:ahLst/>
            <a:cxnLst/>
            <a:rect l="l" t="t" r="r" b="b"/>
            <a:pathLst>
              <a:path w="2394800" h="2394800">
                <a:moveTo>
                  <a:pt x="0" y="0"/>
                </a:moveTo>
                <a:lnTo>
                  <a:pt x="2394800" y="0"/>
                </a:lnTo>
                <a:lnTo>
                  <a:pt x="2394800" y="2394800"/>
                </a:lnTo>
                <a:lnTo>
                  <a:pt x="0" y="239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0138022" y="8604029"/>
            <a:ext cx="2394800" cy="2394800"/>
          </a:xfrm>
          <a:custGeom>
            <a:avLst/>
            <a:gdLst/>
            <a:ahLst/>
            <a:cxnLst/>
            <a:rect l="l" t="t" r="r" b="b"/>
            <a:pathLst>
              <a:path w="2394800" h="2394800">
                <a:moveTo>
                  <a:pt x="0" y="0"/>
                </a:moveTo>
                <a:lnTo>
                  <a:pt x="2394800" y="0"/>
                </a:lnTo>
                <a:lnTo>
                  <a:pt x="2394800" y="2394800"/>
                </a:lnTo>
                <a:lnTo>
                  <a:pt x="0" y="239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7805595" y="13149840"/>
            <a:ext cx="20961566" cy="6667395"/>
            <a:chOff x="0" y="0"/>
            <a:chExt cx="42405029" cy="1348807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405027" cy="13488070"/>
            </a:xfrm>
            <a:custGeom>
              <a:avLst/>
              <a:gdLst/>
              <a:ahLst/>
              <a:cxnLst/>
              <a:rect l="l" t="t" r="r" b="b"/>
              <a:pathLst>
                <a:path w="42405027" h="13488070">
                  <a:moveTo>
                    <a:pt x="42178970" y="0"/>
                  </a:moveTo>
                  <a:lnTo>
                    <a:pt x="0" y="0"/>
                  </a:lnTo>
                  <a:lnTo>
                    <a:pt x="0" y="13488070"/>
                  </a:lnTo>
                  <a:lnTo>
                    <a:pt x="42405027" y="13488070"/>
                  </a:lnTo>
                  <a:lnTo>
                    <a:pt x="42405027" y="0"/>
                  </a:lnTo>
                  <a:lnTo>
                    <a:pt x="42178970" y="0"/>
                  </a:lnTo>
                  <a:close/>
                  <a:moveTo>
                    <a:pt x="42178970" y="13262011"/>
                  </a:moveTo>
                  <a:lnTo>
                    <a:pt x="228600" y="13262011"/>
                  </a:lnTo>
                  <a:lnTo>
                    <a:pt x="228600" y="228600"/>
                  </a:lnTo>
                  <a:lnTo>
                    <a:pt x="42178970" y="228600"/>
                  </a:lnTo>
                  <a:lnTo>
                    <a:pt x="42178970" y="13262011"/>
                  </a:lnTo>
                  <a:close/>
                </a:path>
              </a:pathLst>
            </a:custGeom>
            <a:solidFill>
              <a:srgbClr val="FBB72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20138022" y="15017006"/>
            <a:ext cx="2394800" cy="2394800"/>
          </a:xfrm>
          <a:custGeom>
            <a:avLst/>
            <a:gdLst/>
            <a:ahLst/>
            <a:cxnLst/>
            <a:rect l="l" t="t" r="r" b="b"/>
            <a:pathLst>
              <a:path w="2394800" h="2394800">
                <a:moveTo>
                  <a:pt x="0" y="0"/>
                </a:moveTo>
                <a:lnTo>
                  <a:pt x="2394800" y="0"/>
                </a:lnTo>
                <a:lnTo>
                  <a:pt x="2394800" y="2394800"/>
                </a:lnTo>
                <a:lnTo>
                  <a:pt x="0" y="239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-2191161" y="12169771"/>
            <a:ext cx="20961566" cy="6667395"/>
            <a:chOff x="0" y="0"/>
            <a:chExt cx="42405029" cy="1348807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405027" cy="13488070"/>
            </a:xfrm>
            <a:custGeom>
              <a:avLst/>
              <a:gdLst/>
              <a:ahLst/>
              <a:cxnLst/>
              <a:rect l="l" t="t" r="r" b="b"/>
              <a:pathLst>
                <a:path w="42405027" h="13488070">
                  <a:moveTo>
                    <a:pt x="42178970" y="0"/>
                  </a:moveTo>
                  <a:lnTo>
                    <a:pt x="0" y="0"/>
                  </a:lnTo>
                  <a:lnTo>
                    <a:pt x="0" y="13488070"/>
                  </a:lnTo>
                  <a:lnTo>
                    <a:pt x="42405027" y="13488070"/>
                  </a:lnTo>
                  <a:lnTo>
                    <a:pt x="42405027" y="0"/>
                  </a:lnTo>
                  <a:lnTo>
                    <a:pt x="42178970" y="0"/>
                  </a:lnTo>
                  <a:close/>
                  <a:moveTo>
                    <a:pt x="42178970" y="13262011"/>
                  </a:moveTo>
                  <a:lnTo>
                    <a:pt x="228600" y="13262011"/>
                  </a:lnTo>
                  <a:lnTo>
                    <a:pt x="228600" y="228600"/>
                  </a:lnTo>
                  <a:lnTo>
                    <a:pt x="42178970" y="228600"/>
                  </a:lnTo>
                  <a:lnTo>
                    <a:pt x="42178970" y="13262011"/>
                  </a:lnTo>
                  <a:close/>
                </a:path>
              </a:pathLst>
            </a:custGeom>
            <a:solidFill>
              <a:srgbClr val="FBB72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>
            <a:off x="2057400" y="14407140"/>
            <a:ext cx="2394800" cy="2394800"/>
          </a:xfrm>
          <a:custGeom>
            <a:avLst/>
            <a:gdLst/>
            <a:ahLst/>
            <a:cxnLst/>
            <a:rect l="l" t="t" r="r" b="b"/>
            <a:pathLst>
              <a:path w="2394800" h="2394800">
                <a:moveTo>
                  <a:pt x="0" y="0"/>
                </a:moveTo>
                <a:lnTo>
                  <a:pt x="2394800" y="0"/>
                </a:lnTo>
                <a:lnTo>
                  <a:pt x="2394800" y="2394800"/>
                </a:lnTo>
                <a:lnTo>
                  <a:pt x="0" y="239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AutoShape 14"/>
          <p:cNvSpPr/>
          <p:nvPr/>
        </p:nvSpPr>
        <p:spPr>
          <a:xfrm>
            <a:off x="33086262" y="-198627"/>
            <a:ext cx="4424732" cy="7186156"/>
          </a:xfrm>
          <a:prstGeom prst="rect">
            <a:avLst/>
          </a:prstGeom>
          <a:solidFill>
            <a:srgbClr val="FBB725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AutoShape 15"/>
          <p:cNvSpPr/>
          <p:nvPr/>
        </p:nvSpPr>
        <p:spPr>
          <a:xfrm>
            <a:off x="-2509450" y="18081926"/>
            <a:ext cx="7322558" cy="4215884"/>
          </a:xfrm>
          <a:prstGeom prst="rect">
            <a:avLst/>
          </a:prstGeom>
          <a:solidFill>
            <a:srgbClr val="1F122F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2057400" y="995053"/>
            <a:ext cx="2038922" cy="2789569"/>
          </a:xfrm>
          <a:custGeom>
            <a:avLst/>
            <a:gdLst/>
            <a:ahLst/>
            <a:cxnLst/>
            <a:rect l="l" t="t" r="r" b="b"/>
            <a:pathLst>
              <a:path w="2038922" h="2789569">
                <a:moveTo>
                  <a:pt x="0" y="0"/>
                </a:moveTo>
                <a:lnTo>
                  <a:pt x="2038922" y="0"/>
                </a:lnTo>
                <a:lnTo>
                  <a:pt x="2038922" y="2789569"/>
                </a:lnTo>
                <a:lnTo>
                  <a:pt x="0" y="27895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5568553" y="992695"/>
            <a:ext cx="26403703" cy="1936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28"/>
              </a:lnSpc>
            </a:pPr>
            <a:r>
              <a:rPr lang="en-US" sz="12600" u="sng" spc="378" dirty="0" err="1">
                <a:solidFill>
                  <a:srgbClr val="1F122F"/>
                </a:solidFill>
                <a:latin typeface="Lexend Deca ExtraBold" pitchFamily="2" charset="0"/>
              </a:rPr>
              <a:t>CIEĽOVÉ</a:t>
            </a:r>
            <a:r>
              <a:rPr lang="en-US" sz="12600" u="sng" spc="378" dirty="0">
                <a:solidFill>
                  <a:srgbClr val="1F122F"/>
                </a:solidFill>
                <a:latin typeface="Lexend Deca ExtraBold" pitchFamily="2" charset="0"/>
              </a:rPr>
              <a:t> </a:t>
            </a:r>
            <a:r>
              <a:rPr lang="en-US" sz="12600" u="sng" spc="378" dirty="0" err="1">
                <a:solidFill>
                  <a:srgbClr val="1F122F"/>
                </a:solidFill>
                <a:latin typeface="Lexend Deca ExtraBold" pitchFamily="2" charset="0"/>
              </a:rPr>
              <a:t>SKUPINY</a:t>
            </a:r>
            <a:endParaRPr lang="en-US" sz="12600" u="sng" spc="378" dirty="0">
              <a:solidFill>
                <a:srgbClr val="1F122F"/>
              </a:solidFill>
              <a:latin typeface="Lexend Deca ExtraBold" pitchFamily="2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5086148" y="6139804"/>
            <a:ext cx="12719447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5599" spc="447">
                <a:solidFill>
                  <a:srgbClr val="1F122F"/>
                </a:solidFill>
                <a:latin typeface="Lexend Deca 1 Bold"/>
              </a:rPr>
              <a:t>INVESTORI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086148" y="6978004"/>
            <a:ext cx="12719447" cy="340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5599" spc="55">
                <a:solidFill>
                  <a:srgbClr val="1F122F"/>
                </a:solidFill>
                <a:latin typeface="Lexend Deca 2"/>
              </a:rPr>
              <a:t>vzhľadom na blízkosť termálneho kúpaliska je možnosť krátkodobého ale aj dlhodobého prenájmu bytov (apartmánov).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328484" y="8034224"/>
            <a:ext cx="11190116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5599" spc="447">
                <a:solidFill>
                  <a:srgbClr val="1F122F"/>
                </a:solidFill>
                <a:latin typeface="Lexend Deca 1 Bold"/>
              </a:rPr>
              <a:t>MLADOMANŽELIA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3328484" y="8872424"/>
            <a:ext cx="11190116" cy="170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5599" spc="55">
                <a:solidFill>
                  <a:srgbClr val="1F122F"/>
                </a:solidFill>
                <a:latin typeface="Lexend Deca 2"/>
              </a:rPr>
              <a:t>Ideálna pre mladé manželské páry + max. 1 dieťa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086148" y="13554653"/>
            <a:ext cx="11190116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5599" spc="447">
                <a:solidFill>
                  <a:srgbClr val="1F122F"/>
                </a:solidFill>
                <a:latin typeface="Lexend Deca 1"/>
              </a:rPr>
              <a:t>MANŽELSKÉ PÁRY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086148" y="14397615"/>
            <a:ext cx="12719447" cy="340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5599" spc="55">
                <a:solidFill>
                  <a:srgbClr val="1F122F"/>
                </a:solidFill>
                <a:latin typeface="Lexend Deca 2"/>
              </a:rPr>
              <a:t>ktoré majú dospelé deti, alebo chcú predať zbytočne veľké rodinné domy a presťahovať sa do apartmánu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3626107" y="14169281"/>
            <a:ext cx="11190116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5599" spc="447">
                <a:solidFill>
                  <a:srgbClr val="1F122F"/>
                </a:solidFill>
                <a:latin typeface="Lexend Deca 1 Bold"/>
              </a:rPr>
              <a:t>FIRMY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3626107" y="15007481"/>
            <a:ext cx="11190116" cy="3400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5599" spc="55">
                <a:solidFill>
                  <a:srgbClr val="1F122F"/>
                </a:solidFill>
                <a:latin typeface="Lexend Deca 2"/>
              </a:rPr>
              <a:t>ktoré hľadajú apartmány pre svojich manažérov (možnosť zabezpečenia služieb pre vlastníkov alebo nájomcov)</a:t>
            </a:r>
          </a:p>
        </p:txBody>
      </p:sp>
    </p:spTree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57400" y="-2929708"/>
            <a:ext cx="36030262" cy="21446308"/>
            <a:chOff x="0" y="0"/>
            <a:chExt cx="72888844" cy="433856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2888841" cy="43385659"/>
            </a:xfrm>
            <a:custGeom>
              <a:avLst/>
              <a:gdLst/>
              <a:ahLst/>
              <a:cxnLst/>
              <a:rect l="l" t="t" r="r" b="b"/>
              <a:pathLst>
                <a:path w="72888841" h="43385659">
                  <a:moveTo>
                    <a:pt x="72662783" y="0"/>
                  </a:moveTo>
                  <a:lnTo>
                    <a:pt x="0" y="0"/>
                  </a:lnTo>
                  <a:lnTo>
                    <a:pt x="0" y="43385659"/>
                  </a:lnTo>
                  <a:lnTo>
                    <a:pt x="72888841" y="43385659"/>
                  </a:lnTo>
                  <a:lnTo>
                    <a:pt x="72888841" y="0"/>
                  </a:lnTo>
                  <a:lnTo>
                    <a:pt x="72662783" y="0"/>
                  </a:lnTo>
                  <a:close/>
                  <a:moveTo>
                    <a:pt x="72662783" y="43159598"/>
                  </a:moveTo>
                  <a:lnTo>
                    <a:pt x="228600" y="43159598"/>
                  </a:lnTo>
                  <a:lnTo>
                    <a:pt x="228600" y="228600"/>
                  </a:lnTo>
                  <a:lnTo>
                    <a:pt x="72662783" y="228600"/>
                  </a:lnTo>
                  <a:lnTo>
                    <a:pt x="72662783" y="43159598"/>
                  </a:lnTo>
                  <a:close/>
                </a:path>
              </a:pathLst>
            </a:custGeom>
            <a:solidFill>
              <a:srgbClr val="FBB72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4553247" y="4135755"/>
            <a:ext cx="31038567" cy="1264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5599" spc="223">
                <a:solidFill>
                  <a:srgbClr val="FBB725"/>
                </a:solidFill>
                <a:latin typeface="Lexend Deca 2 Bold"/>
              </a:rPr>
              <a:t>MGDS, a.s. </a:t>
            </a:r>
            <a:r>
              <a:rPr lang="en-US" sz="5599" spc="223">
                <a:solidFill>
                  <a:srgbClr val="1F122F"/>
                </a:solidFill>
                <a:latin typeface="Lexend Deca 2 Bold"/>
              </a:rPr>
              <a:t>|</a:t>
            </a:r>
            <a:r>
              <a:rPr lang="en-US" sz="5599" spc="223">
                <a:solidFill>
                  <a:srgbClr val="FBB725"/>
                </a:solidFill>
                <a:latin typeface="Lexend Deca 2 Bold"/>
              </a:rPr>
              <a:t> MGDS Property, s.r.o.</a:t>
            </a:r>
          </a:p>
          <a:p>
            <a:pPr>
              <a:lnSpc>
                <a:spcPts val="8399"/>
              </a:lnSpc>
            </a:pPr>
            <a:r>
              <a:rPr lang="en-US" sz="5599" u="sng" spc="223">
                <a:solidFill>
                  <a:srgbClr val="1F122F"/>
                </a:solidFill>
                <a:latin typeface="Lexend Deca 2"/>
              </a:rPr>
              <a:t>Sídlo</a:t>
            </a:r>
            <a:r>
              <a:rPr lang="en-US" sz="5599" spc="223">
                <a:solidFill>
                  <a:srgbClr val="1F122F"/>
                </a:solidFill>
                <a:latin typeface="Lexend Deca 2"/>
              </a:rPr>
              <a:t>: Hlavná 677, 929 01 Dunajská Streda, Slovenská republika </a:t>
            </a:r>
          </a:p>
          <a:p>
            <a:pPr>
              <a:lnSpc>
                <a:spcPts val="8399"/>
              </a:lnSpc>
            </a:pPr>
            <a:r>
              <a:rPr lang="en-US" sz="5599" u="sng" spc="223">
                <a:solidFill>
                  <a:srgbClr val="1F122F"/>
                </a:solidFill>
                <a:latin typeface="Lexend Deca 2"/>
              </a:rPr>
              <a:t>IČO</a:t>
            </a:r>
            <a:r>
              <a:rPr lang="en-US" sz="5599" spc="223">
                <a:solidFill>
                  <a:srgbClr val="1F122F"/>
                </a:solidFill>
                <a:latin typeface="Lexend Deca 2"/>
              </a:rPr>
              <a:t>: 54 585 473</a:t>
            </a:r>
          </a:p>
          <a:p>
            <a:pPr>
              <a:lnSpc>
                <a:spcPts val="8399"/>
              </a:lnSpc>
            </a:pPr>
            <a:r>
              <a:rPr lang="en-US" sz="5599" u="sng" spc="223">
                <a:solidFill>
                  <a:srgbClr val="1F122F"/>
                </a:solidFill>
                <a:latin typeface="Lexend Deca 2"/>
              </a:rPr>
              <a:t>Web</a:t>
            </a:r>
            <a:r>
              <a:rPr lang="en-US" sz="5599" spc="223">
                <a:solidFill>
                  <a:srgbClr val="1F122F"/>
                </a:solidFill>
                <a:latin typeface="Lexend Deca 2"/>
              </a:rPr>
              <a:t>: </a:t>
            </a:r>
            <a:r>
              <a:rPr lang="en-US" sz="5599" spc="223">
                <a:solidFill>
                  <a:srgbClr val="1F122F"/>
                </a:solidFill>
                <a:latin typeface="Lexend Deca 2"/>
                <a:hlinkClick r:id="rId2" tooltip="http://www.gleamapartments.sk"/>
              </a:rPr>
              <a:t>www.gleamapartments.sk</a:t>
            </a:r>
          </a:p>
          <a:p>
            <a:pPr>
              <a:lnSpc>
                <a:spcPts val="8399"/>
              </a:lnSpc>
            </a:pPr>
            <a:endParaRPr lang="en-US" sz="5599" spc="223">
              <a:solidFill>
                <a:srgbClr val="1F122F"/>
              </a:solidFill>
              <a:latin typeface="Lexend Deca 2"/>
              <a:hlinkClick r:id="rId2" tooltip="http://www.gleamapartments.sk"/>
            </a:endParaRPr>
          </a:p>
          <a:p>
            <a:pPr>
              <a:lnSpc>
                <a:spcPts val="8399"/>
              </a:lnSpc>
            </a:pPr>
            <a:r>
              <a:rPr lang="en-US" sz="5599" spc="223">
                <a:solidFill>
                  <a:srgbClr val="FBB725"/>
                </a:solidFill>
                <a:latin typeface="Lexend Deca 2 Bold"/>
              </a:rPr>
              <a:t>Realizované projekty: </a:t>
            </a:r>
          </a:p>
          <a:p>
            <a:pPr>
              <a:lnSpc>
                <a:spcPts val="8399"/>
              </a:lnSpc>
            </a:pPr>
            <a:r>
              <a:rPr lang="en-US" sz="5599" spc="223">
                <a:solidFill>
                  <a:srgbClr val="1F122F"/>
                </a:solidFill>
                <a:latin typeface="Lexend Deca 2"/>
              </a:rPr>
              <a:t>obchodné priestory „FONTANA“ na Hlavnej ulici v Dunajskej Strede 1994 - 1998 </a:t>
            </a:r>
          </a:p>
          <a:p>
            <a:pPr>
              <a:lnSpc>
                <a:spcPts val="8399"/>
              </a:lnSpc>
            </a:pPr>
            <a:r>
              <a:rPr lang="en-US" sz="5599" spc="223">
                <a:solidFill>
                  <a:srgbClr val="1F122F"/>
                </a:solidFill>
                <a:latin typeface="Lexend Deca 2"/>
              </a:rPr>
              <a:t>polyfunkčný dom „PANORAMA“ - Hlavná ulica , Dunajská Streda </a:t>
            </a:r>
          </a:p>
          <a:p>
            <a:pPr>
              <a:lnSpc>
                <a:spcPts val="8399"/>
              </a:lnSpc>
            </a:pPr>
            <a:r>
              <a:rPr lang="en-US" sz="5599" spc="223">
                <a:solidFill>
                  <a:srgbClr val="1F122F"/>
                </a:solidFill>
                <a:latin typeface="Lexend Deca 2"/>
              </a:rPr>
              <a:t>polyfunkčný dom „FONTANA“ - Hlavné námestie, Štúrovo</a:t>
            </a:r>
          </a:p>
          <a:p>
            <a:pPr>
              <a:lnSpc>
                <a:spcPts val="8399"/>
              </a:lnSpc>
            </a:pPr>
            <a:r>
              <a:rPr lang="en-US" sz="5599" spc="223">
                <a:solidFill>
                  <a:srgbClr val="1F122F"/>
                </a:solidFill>
                <a:latin typeface="Lexend Deca 2"/>
              </a:rPr>
              <a:t>Hotel „ LEGEND“ - Dunajská Streda - 2008 </a:t>
            </a:r>
          </a:p>
          <a:p>
            <a:pPr>
              <a:lnSpc>
                <a:spcPts val="8399"/>
              </a:lnSpc>
            </a:pPr>
            <a:r>
              <a:rPr lang="en-US" sz="5599" spc="223">
                <a:solidFill>
                  <a:srgbClr val="1F122F"/>
                </a:solidFill>
                <a:latin typeface="Lexend Deca 2"/>
              </a:rPr>
              <a:t>penzión „PLATAN“ -Ňárad - 2006</a:t>
            </a:r>
          </a:p>
          <a:p>
            <a:pPr>
              <a:lnSpc>
                <a:spcPts val="8400"/>
              </a:lnSpc>
            </a:pPr>
            <a:r>
              <a:rPr lang="en-US" sz="5600" spc="224">
                <a:solidFill>
                  <a:srgbClr val="1F122F"/>
                </a:solidFill>
                <a:latin typeface="Lexend Deca 2"/>
              </a:rPr>
              <a:t>polyfunkčný dom „DUNAPALOTA“- Dunajská Streda - 2009 </a:t>
            </a:r>
          </a:p>
        </p:txBody>
      </p:sp>
      <p:sp>
        <p:nvSpPr>
          <p:cNvPr id="5" name="AutoShape 5"/>
          <p:cNvSpPr/>
          <p:nvPr/>
        </p:nvSpPr>
        <p:spPr>
          <a:xfrm>
            <a:off x="-3480165" y="15850996"/>
            <a:ext cx="6960329" cy="4723004"/>
          </a:xfrm>
          <a:prstGeom prst="rect">
            <a:avLst/>
          </a:prstGeom>
          <a:solidFill>
            <a:srgbClr val="1F12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33211805" y="-606371"/>
            <a:ext cx="5004297" cy="6534145"/>
          </a:xfrm>
          <a:prstGeom prst="rect">
            <a:avLst/>
          </a:prstGeom>
          <a:solidFill>
            <a:srgbClr val="FBB725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919273" y="992695"/>
            <a:ext cx="24737453" cy="1936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28"/>
              </a:lnSpc>
            </a:pPr>
            <a:r>
              <a:rPr lang="en-US" sz="12600" u="sng" spc="378" dirty="0">
                <a:solidFill>
                  <a:srgbClr val="1F122F"/>
                </a:solidFill>
                <a:latin typeface="Lexend Deca ExtraBold" pitchFamily="2" charset="0"/>
              </a:rPr>
              <a:t>DEVELOPER</a:t>
            </a:r>
          </a:p>
        </p:txBody>
      </p:sp>
      <p:sp>
        <p:nvSpPr>
          <p:cNvPr id="8" name="Freeform 8"/>
          <p:cNvSpPr/>
          <p:nvPr/>
        </p:nvSpPr>
        <p:spPr>
          <a:xfrm>
            <a:off x="30672067" y="14889363"/>
            <a:ext cx="3846533" cy="1923266"/>
          </a:xfrm>
          <a:custGeom>
            <a:avLst/>
            <a:gdLst/>
            <a:ahLst/>
            <a:cxnLst/>
            <a:rect l="l" t="t" r="r" b="b"/>
            <a:pathLst>
              <a:path w="3846533" h="1923266">
                <a:moveTo>
                  <a:pt x="0" y="0"/>
                </a:moveTo>
                <a:lnTo>
                  <a:pt x="3846533" y="0"/>
                </a:lnTo>
                <a:lnTo>
                  <a:pt x="3846533" y="1923266"/>
                </a:lnTo>
                <a:lnTo>
                  <a:pt x="0" y="19232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57400" y="-2929708"/>
            <a:ext cx="36030262" cy="21446308"/>
            <a:chOff x="0" y="0"/>
            <a:chExt cx="72888844" cy="433856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2888841" cy="43385659"/>
            </a:xfrm>
            <a:custGeom>
              <a:avLst/>
              <a:gdLst/>
              <a:ahLst/>
              <a:cxnLst/>
              <a:rect l="l" t="t" r="r" b="b"/>
              <a:pathLst>
                <a:path w="72888841" h="43385659">
                  <a:moveTo>
                    <a:pt x="72662783" y="0"/>
                  </a:moveTo>
                  <a:lnTo>
                    <a:pt x="0" y="0"/>
                  </a:lnTo>
                  <a:lnTo>
                    <a:pt x="0" y="43385659"/>
                  </a:lnTo>
                  <a:lnTo>
                    <a:pt x="72888841" y="43385659"/>
                  </a:lnTo>
                  <a:lnTo>
                    <a:pt x="72888841" y="0"/>
                  </a:lnTo>
                  <a:lnTo>
                    <a:pt x="72662783" y="0"/>
                  </a:lnTo>
                  <a:close/>
                  <a:moveTo>
                    <a:pt x="72662783" y="43159598"/>
                  </a:moveTo>
                  <a:lnTo>
                    <a:pt x="228600" y="43159598"/>
                  </a:lnTo>
                  <a:lnTo>
                    <a:pt x="228600" y="228600"/>
                  </a:lnTo>
                  <a:lnTo>
                    <a:pt x="72662783" y="228600"/>
                  </a:lnTo>
                  <a:lnTo>
                    <a:pt x="72662783" y="43159598"/>
                  </a:lnTo>
                  <a:close/>
                </a:path>
              </a:pathLst>
            </a:custGeom>
            <a:solidFill>
              <a:srgbClr val="FBB72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4250356" y="-1205522"/>
            <a:ext cx="30268244" cy="1217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80"/>
              </a:lnSpc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4250356" y="2214910"/>
            <a:ext cx="30268244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60"/>
              </a:lnSpc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4250356" y="3945255"/>
            <a:ext cx="30268244" cy="13692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5599" spc="223">
                <a:solidFill>
                  <a:srgbClr val="FBB725"/>
                </a:solidFill>
                <a:latin typeface="Lexend Deca 2 Bold"/>
              </a:rPr>
              <a:t>Dopyt</a:t>
            </a:r>
          </a:p>
          <a:p>
            <a:pPr>
              <a:lnSpc>
                <a:spcPts val="8399"/>
              </a:lnSpc>
            </a:pPr>
            <a:r>
              <a:rPr lang="en-US" sz="5599" spc="223">
                <a:solidFill>
                  <a:srgbClr val="1F122F"/>
                </a:solidFill>
                <a:latin typeface="Lexend Deca 2"/>
              </a:rPr>
              <a:t>Záujem o ubytovacie jednotky ako aj o obchodné priestory je už teraz obrovský. Nedostatok kvalitných bytov v okolí Bratislavy predstavuje dopyt po nových projektoch. Vo väčšine prípadov byty sú predané už rok pred dokončením stavby. </a:t>
            </a:r>
          </a:p>
          <a:p>
            <a:pPr>
              <a:lnSpc>
                <a:spcPts val="8399"/>
              </a:lnSpc>
            </a:pPr>
            <a:r>
              <a:rPr lang="en-US" sz="5599" spc="223">
                <a:solidFill>
                  <a:srgbClr val="1F122F"/>
                </a:solidFill>
                <a:latin typeface="Lexend Deca 2"/>
              </a:rPr>
              <a:t>Pri tomto projekte sa predpokladá rovnaký scenár. </a:t>
            </a:r>
          </a:p>
          <a:p>
            <a:pPr>
              <a:lnSpc>
                <a:spcPts val="8399"/>
              </a:lnSpc>
            </a:pPr>
            <a:endParaRPr lang="en-US" sz="5599" spc="223">
              <a:solidFill>
                <a:srgbClr val="1F122F"/>
              </a:solidFill>
              <a:latin typeface="Lexend Deca 2"/>
            </a:endParaRPr>
          </a:p>
          <a:p>
            <a:pPr>
              <a:lnSpc>
                <a:spcPts val="8399"/>
              </a:lnSpc>
            </a:pPr>
            <a:r>
              <a:rPr lang="en-US" sz="5599" spc="223">
                <a:solidFill>
                  <a:srgbClr val="FBB725"/>
                </a:solidFill>
                <a:latin typeface="Lexend Deca 2 Bold"/>
              </a:rPr>
              <a:t>Marketingová stratégia sa skladá z troch častí </a:t>
            </a:r>
          </a:p>
          <a:p>
            <a:pPr>
              <a:lnSpc>
                <a:spcPts val="8399"/>
              </a:lnSpc>
            </a:pPr>
            <a:r>
              <a:rPr lang="en-US" sz="5599" spc="223">
                <a:solidFill>
                  <a:srgbClr val="1F122F"/>
                </a:solidFill>
                <a:latin typeface="Lexend Deca 2"/>
              </a:rPr>
              <a:t>Prvou časťou je názov a základný vizuál projektu, ktorý prezentuje otvorené a priestranné ubytovacie jednotky s orientáciou </a:t>
            </a:r>
            <a:r>
              <a:rPr lang="en-US" sz="5599" spc="223">
                <a:solidFill>
                  <a:srgbClr val="1F122F"/>
                </a:solidFill>
                <a:latin typeface="Lexend Deca 2 Bold"/>
              </a:rPr>
              <a:t>ZÁPAD-VÝCHOD</a:t>
            </a:r>
            <a:r>
              <a:rPr lang="en-US" sz="5599" spc="223">
                <a:solidFill>
                  <a:srgbClr val="1F122F"/>
                </a:solidFill>
                <a:latin typeface="Lexend Deca 2"/>
              </a:rPr>
              <a:t>. Druhá časť marketingového plánu je webová stránka s detailnou vizualizáciou celého projektu. Tretiou časťou je aktívna komunikácia developera s klientmi cez sociálne siete ako: </a:t>
            </a:r>
            <a:r>
              <a:rPr lang="en-US" sz="5599" spc="223">
                <a:solidFill>
                  <a:srgbClr val="1F122F"/>
                </a:solidFill>
                <a:latin typeface="Lexend Deca 2 Bold"/>
              </a:rPr>
              <a:t>instagram, Pinterest, facebook</a:t>
            </a:r>
            <a:r>
              <a:rPr lang="en-US" sz="5599" spc="223">
                <a:solidFill>
                  <a:srgbClr val="1F122F"/>
                </a:solidFill>
                <a:latin typeface="Lexend Deca 2"/>
              </a:rPr>
              <a:t>. </a:t>
            </a:r>
          </a:p>
        </p:txBody>
      </p:sp>
      <p:sp>
        <p:nvSpPr>
          <p:cNvPr id="7" name="AutoShape 7"/>
          <p:cNvSpPr/>
          <p:nvPr/>
        </p:nvSpPr>
        <p:spPr>
          <a:xfrm>
            <a:off x="-3480165" y="15850996"/>
            <a:ext cx="6960329" cy="4723004"/>
          </a:xfrm>
          <a:prstGeom prst="rect">
            <a:avLst/>
          </a:prstGeom>
          <a:solidFill>
            <a:srgbClr val="1F122F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33211805" y="-606371"/>
            <a:ext cx="5004297" cy="6534145"/>
          </a:xfrm>
          <a:prstGeom prst="rect">
            <a:avLst/>
          </a:prstGeom>
          <a:solidFill>
            <a:srgbClr val="FBB725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919273" y="992695"/>
            <a:ext cx="24737453" cy="1936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28"/>
              </a:lnSpc>
            </a:pPr>
            <a:r>
              <a:rPr lang="en-US" sz="12600" u="sng" spc="378" dirty="0" err="1">
                <a:solidFill>
                  <a:srgbClr val="1F122F"/>
                </a:solidFill>
                <a:latin typeface="Lexend ExtraBold" pitchFamily="2" charset="0"/>
              </a:rPr>
              <a:t>PREČO</a:t>
            </a:r>
            <a:r>
              <a:rPr lang="en-US" sz="12600" u="sng" spc="378" dirty="0">
                <a:solidFill>
                  <a:srgbClr val="1F122F"/>
                </a:solidFill>
                <a:latin typeface="Lexend ExtraBold" pitchFamily="2" charset="0"/>
              </a:rPr>
              <a:t> </a:t>
            </a:r>
            <a:r>
              <a:rPr lang="en-US" sz="12600" u="sng" spc="378" dirty="0" err="1">
                <a:solidFill>
                  <a:srgbClr val="1F122F"/>
                </a:solidFill>
                <a:latin typeface="Lexend ExtraBold" pitchFamily="2" charset="0"/>
              </a:rPr>
              <a:t>INVESTOVAŤ</a:t>
            </a:r>
            <a:r>
              <a:rPr lang="en-US" sz="12600" u="sng" spc="378" dirty="0">
                <a:solidFill>
                  <a:srgbClr val="1F122F"/>
                </a:solidFill>
                <a:latin typeface="Lexend ExtraBold" pitchFamily="2" charset="0"/>
              </a:rPr>
              <a:t>?</a:t>
            </a:r>
          </a:p>
        </p:txBody>
      </p: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41467" y="14670067"/>
            <a:ext cx="7693066" cy="3846533"/>
          </a:xfrm>
          <a:custGeom>
            <a:avLst/>
            <a:gdLst/>
            <a:ahLst/>
            <a:cxnLst/>
            <a:rect l="l" t="t" r="r" b="b"/>
            <a:pathLst>
              <a:path w="7693066" h="3846533">
                <a:moveTo>
                  <a:pt x="0" y="0"/>
                </a:moveTo>
                <a:lnTo>
                  <a:pt x="7693066" y="0"/>
                </a:lnTo>
                <a:lnTo>
                  <a:pt x="7693066" y="3846533"/>
                </a:lnTo>
                <a:lnTo>
                  <a:pt x="0" y="38465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057400" y="2057400"/>
            <a:ext cx="32461200" cy="7743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97"/>
              </a:lnSpc>
            </a:pPr>
            <a:r>
              <a:rPr lang="en-US" sz="16997" dirty="0" err="1">
                <a:solidFill>
                  <a:srgbClr val="1F122F"/>
                </a:solidFill>
                <a:latin typeface="Lexend Deca ExtraBold" pitchFamily="2" charset="0"/>
              </a:rPr>
              <a:t>PRIESTRANNÉ</a:t>
            </a:r>
            <a:r>
              <a:rPr lang="en-US" sz="16997" dirty="0">
                <a:solidFill>
                  <a:srgbClr val="1F122F"/>
                </a:solidFill>
                <a:latin typeface="Lexend Deca ExtraBold" pitchFamily="2" charset="0"/>
              </a:rPr>
              <a:t> A </a:t>
            </a:r>
            <a:r>
              <a:rPr lang="en-US" sz="16997" dirty="0" err="1">
                <a:solidFill>
                  <a:srgbClr val="FBB725"/>
                </a:solidFill>
                <a:latin typeface="Lexend Deca ExtraBold" pitchFamily="2" charset="0"/>
              </a:rPr>
              <a:t>SLNEČNÉ</a:t>
            </a:r>
            <a:r>
              <a:rPr lang="en-US" sz="16997" dirty="0">
                <a:solidFill>
                  <a:srgbClr val="FBB725"/>
                </a:solidFill>
                <a:latin typeface="Lexend Deca ExtraBold" pitchFamily="2" charset="0"/>
              </a:rPr>
              <a:t> </a:t>
            </a:r>
            <a:r>
              <a:rPr lang="en-US" sz="16997" dirty="0" err="1">
                <a:solidFill>
                  <a:srgbClr val="FBB725"/>
                </a:solidFill>
                <a:latin typeface="Lexend Deca ExtraBold" pitchFamily="2" charset="0"/>
              </a:rPr>
              <a:t>BYTY</a:t>
            </a:r>
            <a:r>
              <a:rPr lang="en-US" sz="16997" dirty="0">
                <a:solidFill>
                  <a:srgbClr val="FBB725"/>
                </a:solidFill>
                <a:latin typeface="Lexend Deca ExtraBold" pitchFamily="2" charset="0"/>
              </a:rPr>
              <a:t> </a:t>
            </a:r>
            <a:r>
              <a:rPr lang="en-US" sz="16997" dirty="0">
                <a:solidFill>
                  <a:srgbClr val="1F122F"/>
                </a:solidFill>
                <a:latin typeface="Lexend Deca ExtraBold" pitchFamily="2" charset="0"/>
              </a:rPr>
              <a:t>V </a:t>
            </a:r>
            <a:r>
              <a:rPr lang="en-US" sz="16997" dirty="0" err="1">
                <a:solidFill>
                  <a:srgbClr val="1F122F"/>
                </a:solidFill>
                <a:latin typeface="Lexend Deca ExtraBold" pitchFamily="2" charset="0"/>
              </a:rPr>
              <a:t>REKREAČNEJ</a:t>
            </a:r>
            <a:r>
              <a:rPr lang="en-US" sz="16997" dirty="0">
                <a:solidFill>
                  <a:srgbClr val="1F122F"/>
                </a:solidFill>
                <a:latin typeface="Lexend Deca ExtraBold" pitchFamily="2" charset="0"/>
              </a:rPr>
              <a:t> </a:t>
            </a:r>
            <a:r>
              <a:rPr lang="en-US" sz="16997" dirty="0" err="1">
                <a:solidFill>
                  <a:srgbClr val="1F122F"/>
                </a:solidFill>
                <a:latin typeface="Lexend Deca ExtraBold" pitchFamily="2" charset="0"/>
              </a:rPr>
              <a:t>ČASTI</a:t>
            </a:r>
            <a:r>
              <a:rPr lang="en-US" sz="16997" dirty="0">
                <a:solidFill>
                  <a:srgbClr val="1F122F"/>
                </a:solidFill>
                <a:latin typeface="Lexend Deca ExtraBold" pitchFamily="2" charset="0"/>
              </a:rPr>
              <a:t> MESTA </a:t>
            </a:r>
            <a:r>
              <a:rPr lang="en-US" sz="16997" dirty="0" err="1">
                <a:solidFill>
                  <a:srgbClr val="FBB725"/>
                </a:solidFill>
                <a:latin typeface="Lexend Deca ExtraBold" pitchFamily="2" charset="0"/>
              </a:rPr>
              <a:t>DUNAJSKÁ</a:t>
            </a:r>
            <a:r>
              <a:rPr lang="en-US" sz="16997" dirty="0">
                <a:solidFill>
                  <a:srgbClr val="FBB725"/>
                </a:solidFill>
                <a:latin typeface="Lexend Deca ExtraBold" pitchFamily="2" charset="0"/>
              </a:rPr>
              <a:t> </a:t>
            </a:r>
            <a:r>
              <a:rPr lang="en-US" sz="16997" dirty="0" err="1">
                <a:solidFill>
                  <a:srgbClr val="FBB725"/>
                </a:solidFill>
                <a:latin typeface="Lexend Deca ExtraBold" pitchFamily="2" charset="0"/>
              </a:rPr>
              <a:t>STREDA</a:t>
            </a:r>
            <a:endParaRPr lang="en-US" sz="16997" dirty="0">
              <a:solidFill>
                <a:srgbClr val="FBB725"/>
              </a:solidFill>
              <a:latin typeface="Lexend Deca ExtraBold" pitchFamily="2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7383107" y="11541679"/>
            <a:ext cx="1809785" cy="194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73"/>
              </a:lnSpc>
              <a:spcBef>
                <a:spcPct val="0"/>
              </a:spcBef>
            </a:pPr>
            <a:r>
              <a:rPr lang="en-US" sz="11409">
                <a:solidFill>
                  <a:srgbClr val="1F122F"/>
                </a:solidFill>
                <a:latin typeface="Lexend Deca 2"/>
              </a:rPr>
              <a:t>od</a:t>
            </a:r>
          </a:p>
        </p:txBody>
      </p:sp>
    </p:spTree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2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672936" y="2057400"/>
            <a:ext cx="9230129" cy="12628286"/>
          </a:xfrm>
          <a:custGeom>
            <a:avLst/>
            <a:gdLst/>
            <a:ahLst/>
            <a:cxnLst/>
            <a:rect l="l" t="t" r="r" b="b"/>
            <a:pathLst>
              <a:path w="9230129" h="12628286">
                <a:moveTo>
                  <a:pt x="0" y="0"/>
                </a:moveTo>
                <a:lnTo>
                  <a:pt x="9230128" y="0"/>
                </a:lnTo>
                <a:lnTo>
                  <a:pt x="9230128" y="12628286"/>
                </a:lnTo>
                <a:lnTo>
                  <a:pt x="0" y="12628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057400" y="17443591"/>
            <a:ext cx="32461200" cy="1073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96"/>
              </a:lnSpc>
            </a:pPr>
            <a:r>
              <a:rPr lang="en-US" sz="7541" spc="-150">
                <a:solidFill>
                  <a:srgbClr val="FFFFFF"/>
                </a:solidFill>
                <a:latin typeface="Lexend Deca 3"/>
              </a:rPr>
              <a:t>www.</a:t>
            </a:r>
            <a:r>
              <a:rPr lang="en-US" sz="7541" spc="-150">
                <a:solidFill>
                  <a:srgbClr val="FBB725"/>
                </a:solidFill>
                <a:latin typeface="Lexend Deca 3"/>
              </a:rPr>
              <a:t>gleamapartments</a:t>
            </a:r>
            <a:r>
              <a:rPr lang="en-US" sz="7541" spc="-150">
                <a:solidFill>
                  <a:srgbClr val="FFFFFF"/>
                </a:solidFill>
                <a:latin typeface="Lexend Deca 3"/>
              </a:rPr>
              <a:t>.sk</a:t>
            </a:r>
          </a:p>
        </p:txBody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43050" y="8006774"/>
            <a:ext cx="7754727" cy="13420163"/>
            <a:chOff x="0" y="0"/>
            <a:chExt cx="15585134" cy="269712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585134" cy="26971296"/>
            </a:xfrm>
            <a:custGeom>
              <a:avLst/>
              <a:gdLst/>
              <a:ahLst/>
              <a:cxnLst/>
              <a:rect l="l" t="t" r="r" b="b"/>
              <a:pathLst>
                <a:path w="15585134" h="26971296">
                  <a:moveTo>
                    <a:pt x="15359073" y="0"/>
                  </a:moveTo>
                  <a:lnTo>
                    <a:pt x="0" y="0"/>
                  </a:lnTo>
                  <a:lnTo>
                    <a:pt x="0" y="26971296"/>
                  </a:lnTo>
                  <a:lnTo>
                    <a:pt x="15585134" y="26971296"/>
                  </a:lnTo>
                  <a:lnTo>
                    <a:pt x="15585134" y="0"/>
                  </a:lnTo>
                  <a:lnTo>
                    <a:pt x="15359073" y="0"/>
                  </a:lnTo>
                  <a:close/>
                  <a:moveTo>
                    <a:pt x="15359073" y="26745236"/>
                  </a:moveTo>
                  <a:lnTo>
                    <a:pt x="228600" y="26745236"/>
                  </a:lnTo>
                  <a:lnTo>
                    <a:pt x="228600" y="228600"/>
                  </a:lnTo>
                  <a:lnTo>
                    <a:pt x="15359073" y="228600"/>
                  </a:lnTo>
                  <a:lnTo>
                    <a:pt x="15359073" y="26745236"/>
                  </a:lnTo>
                  <a:close/>
                </a:path>
              </a:pathLst>
            </a:custGeom>
            <a:solidFill>
              <a:srgbClr val="FBB72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125770" y="8006774"/>
            <a:ext cx="7754727" cy="13420163"/>
            <a:chOff x="0" y="0"/>
            <a:chExt cx="15585134" cy="269712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585134" cy="26971296"/>
            </a:xfrm>
            <a:custGeom>
              <a:avLst/>
              <a:gdLst/>
              <a:ahLst/>
              <a:cxnLst/>
              <a:rect l="l" t="t" r="r" b="b"/>
              <a:pathLst>
                <a:path w="15585134" h="26971296">
                  <a:moveTo>
                    <a:pt x="15359073" y="0"/>
                  </a:moveTo>
                  <a:lnTo>
                    <a:pt x="0" y="0"/>
                  </a:lnTo>
                  <a:lnTo>
                    <a:pt x="0" y="26971296"/>
                  </a:lnTo>
                  <a:lnTo>
                    <a:pt x="15585134" y="26971296"/>
                  </a:lnTo>
                  <a:lnTo>
                    <a:pt x="15585134" y="0"/>
                  </a:lnTo>
                  <a:lnTo>
                    <a:pt x="15359073" y="0"/>
                  </a:lnTo>
                  <a:close/>
                  <a:moveTo>
                    <a:pt x="15359073" y="26745236"/>
                  </a:moveTo>
                  <a:lnTo>
                    <a:pt x="228600" y="26745236"/>
                  </a:lnTo>
                  <a:lnTo>
                    <a:pt x="228600" y="228600"/>
                  </a:lnTo>
                  <a:lnTo>
                    <a:pt x="15359073" y="228600"/>
                  </a:lnTo>
                  <a:lnTo>
                    <a:pt x="15359073" y="26745236"/>
                  </a:lnTo>
                  <a:close/>
                </a:path>
              </a:pathLst>
            </a:custGeom>
            <a:solidFill>
              <a:srgbClr val="FBB72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8695503" y="8006774"/>
            <a:ext cx="7754727" cy="13420163"/>
            <a:chOff x="0" y="0"/>
            <a:chExt cx="15585134" cy="26971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585134" cy="26971296"/>
            </a:xfrm>
            <a:custGeom>
              <a:avLst/>
              <a:gdLst/>
              <a:ahLst/>
              <a:cxnLst/>
              <a:rect l="l" t="t" r="r" b="b"/>
              <a:pathLst>
                <a:path w="15585134" h="26971296">
                  <a:moveTo>
                    <a:pt x="15359073" y="0"/>
                  </a:moveTo>
                  <a:lnTo>
                    <a:pt x="0" y="0"/>
                  </a:lnTo>
                  <a:lnTo>
                    <a:pt x="0" y="26971296"/>
                  </a:lnTo>
                  <a:lnTo>
                    <a:pt x="15585134" y="26971296"/>
                  </a:lnTo>
                  <a:lnTo>
                    <a:pt x="15585134" y="0"/>
                  </a:lnTo>
                  <a:lnTo>
                    <a:pt x="15359073" y="0"/>
                  </a:lnTo>
                  <a:close/>
                  <a:moveTo>
                    <a:pt x="15359073" y="26745236"/>
                  </a:moveTo>
                  <a:lnTo>
                    <a:pt x="228600" y="26745236"/>
                  </a:lnTo>
                  <a:lnTo>
                    <a:pt x="228600" y="228600"/>
                  </a:lnTo>
                  <a:lnTo>
                    <a:pt x="15359073" y="228600"/>
                  </a:lnTo>
                  <a:lnTo>
                    <a:pt x="15359073" y="26745236"/>
                  </a:lnTo>
                  <a:close/>
                </a:path>
              </a:pathLst>
            </a:custGeom>
            <a:solidFill>
              <a:srgbClr val="FBB72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7278223" y="8006774"/>
            <a:ext cx="7754727" cy="13420163"/>
            <a:chOff x="0" y="0"/>
            <a:chExt cx="15585134" cy="2697129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85134" cy="26971296"/>
            </a:xfrm>
            <a:custGeom>
              <a:avLst/>
              <a:gdLst/>
              <a:ahLst/>
              <a:cxnLst/>
              <a:rect l="l" t="t" r="r" b="b"/>
              <a:pathLst>
                <a:path w="15585134" h="26971296">
                  <a:moveTo>
                    <a:pt x="15359073" y="0"/>
                  </a:moveTo>
                  <a:lnTo>
                    <a:pt x="0" y="0"/>
                  </a:lnTo>
                  <a:lnTo>
                    <a:pt x="0" y="26971296"/>
                  </a:lnTo>
                  <a:lnTo>
                    <a:pt x="15585134" y="26971296"/>
                  </a:lnTo>
                  <a:lnTo>
                    <a:pt x="15585134" y="0"/>
                  </a:lnTo>
                  <a:lnTo>
                    <a:pt x="15359073" y="0"/>
                  </a:lnTo>
                  <a:close/>
                  <a:moveTo>
                    <a:pt x="15359073" y="26745236"/>
                  </a:moveTo>
                  <a:lnTo>
                    <a:pt x="228600" y="26745236"/>
                  </a:lnTo>
                  <a:lnTo>
                    <a:pt x="228600" y="228600"/>
                  </a:lnTo>
                  <a:lnTo>
                    <a:pt x="15359073" y="228600"/>
                  </a:lnTo>
                  <a:lnTo>
                    <a:pt x="15359073" y="26745236"/>
                  </a:lnTo>
                  <a:close/>
                </a:path>
              </a:pathLst>
            </a:custGeom>
            <a:solidFill>
              <a:srgbClr val="FBB72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980845" y="1236004"/>
            <a:ext cx="2614310" cy="3576793"/>
          </a:xfrm>
          <a:custGeom>
            <a:avLst/>
            <a:gdLst/>
            <a:ahLst/>
            <a:cxnLst/>
            <a:rect l="l" t="t" r="r" b="b"/>
            <a:pathLst>
              <a:path w="2614310" h="3576793">
                <a:moveTo>
                  <a:pt x="0" y="0"/>
                </a:moveTo>
                <a:lnTo>
                  <a:pt x="2614310" y="0"/>
                </a:lnTo>
                <a:lnTo>
                  <a:pt x="2614310" y="3576793"/>
                </a:lnTo>
                <a:lnTo>
                  <a:pt x="0" y="35767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304352" y="9929314"/>
            <a:ext cx="6232124" cy="7953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91"/>
              </a:lnSpc>
            </a:pPr>
            <a:r>
              <a:rPr lang="en-US" sz="5636" spc="507">
                <a:solidFill>
                  <a:srgbClr val="1F122F"/>
                </a:solidFill>
                <a:latin typeface="Lexend Deca 2"/>
              </a:rPr>
              <a:t>Popis projektu</a:t>
            </a:r>
          </a:p>
          <a:p>
            <a:pPr algn="ctr">
              <a:lnSpc>
                <a:spcPts val="7891"/>
              </a:lnSpc>
            </a:pPr>
            <a:r>
              <a:rPr lang="en-US" sz="5636" spc="507">
                <a:solidFill>
                  <a:srgbClr val="1F122F"/>
                </a:solidFill>
                <a:latin typeface="Lexend Deca 2"/>
              </a:rPr>
              <a:t>•</a:t>
            </a:r>
          </a:p>
          <a:p>
            <a:pPr algn="ctr">
              <a:lnSpc>
                <a:spcPts val="7891"/>
              </a:lnSpc>
            </a:pPr>
            <a:r>
              <a:rPr lang="en-US" sz="5636" spc="507">
                <a:solidFill>
                  <a:srgbClr val="1F122F"/>
                </a:solidFill>
                <a:latin typeface="Lexend Deca 2"/>
              </a:rPr>
              <a:t>Predpokladaný časový harmonogram</a:t>
            </a:r>
          </a:p>
          <a:p>
            <a:pPr algn="ctr">
              <a:lnSpc>
                <a:spcPts val="7891"/>
              </a:lnSpc>
            </a:pPr>
            <a:r>
              <a:rPr lang="en-US" sz="5636" spc="507">
                <a:solidFill>
                  <a:srgbClr val="1F122F"/>
                </a:solidFill>
                <a:latin typeface="Lexend Deca 2"/>
              </a:rPr>
              <a:t>•</a:t>
            </a:r>
          </a:p>
          <a:p>
            <a:pPr algn="ctr">
              <a:lnSpc>
                <a:spcPts val="7891"/>
              </a:lnSpc>
            </a:pPr>
            <a:r>
              <a:rPr lang="en-US" sz="5636" spc="507">
                <a:solidFill>
                  <a:srgbClr val="1F122F"/>
                </a:solidFill>
                <a:latin typeface="Lexend Deca 2"/>
              </a:rPr>
              <a:t>Lokalita projektu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887072" y="9929314"/>
            <a:ext cx="6232124" cy="6952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91"/>
              </a:lnSpc>
            </a:pPr>
            <a:r>
              <a:rPr lang="en-US" sz="5636" spc="507">
                <a:solidFill>
                  <a:srgbClr val="1F122F"/>
                </a:solidFill>
                <a:latin typeface="Lexend Deca 2 Bold"/>
              </a:rPr>
              <a:t>Byty a vizualizácia</a:t>
            </a:r>
          </a:p>
          <a:p>
            <a:pPr algn="ctr">
              <a:lnSpc>
                <a:spcPts val="7891"/>
              </a:lnSpc>
            </a:pPr>
            <a:r>
              <a:rPr lang="en-US" sz="5636" spc="507">
                <a:solidFill>
                  <a:srgbClr val="1F122F"/>
                </a:solidFill>
                <a:latin typeface="Lexend Deca 2 Bold"/>
              </a:rPr>
              <a:t>•</a:t>
            </a:r>
          </a:p>
          <a:p>
            <a:pPr algn="ctr">
              <a:lnSpc>
                <a:spcPts val="7891"/>
              </a:lnSpc>
            </a:pPr>
            <a:r>
              <a:rPr lang="en-US" sz="5636" spc="507">
                <a:solidFill>
                  <a:srgbClr val="1F122F"/>
                </a:solidFill>
                <a:latin typeface="Lexend Deca 2 Bold"/>
              </a:rPr>
              <a:t>Pôdorys</a:t>
            </a:r>
          </a:p>
          <a:p>
            <a:pPr algn="ctr">
              <a:lnSpc>
                <a:spcPts val="7891"/>
              </a:lnSpc>
            </a:pPr>
            <a:r>
              <a:rPr lang="en-US" sz="5636" spc="507">
                <a:solidFill>
                  <a:srgbClr val="1F122F"/>
                </a:solidFill>
                <a:latin typeface="Lexend Deca 2 Bold"/>
              </a:rPr>
              <a:t>•</a:t>
            </a:r>
          </a:p>
          <a:p>
            <a:pPr algn="ctr">
              <a:lnSpc>
                <a:spcPts val="7891"/>
              </a:lnSpc>
            </a:pPr>
            <a:r>
              <a:rPr lang="en-US" sz="5636" spc="507">
                <a:solidFill>
                  <a:srgbClr val="1F122F"/>
                </a:solidFill>
                <a:latin typeface="Lexend Deca 2 Bold"/>
              </a:rPr>
              <a:t>Parkovacie miesta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471172" y="9929314"/>
            <a:ext cx="6279158" cy="3952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91"/>
              </a:lnSpc>
            </a:pPr>
            <a:r>
              <a:rPr lang="en-US" sz="5636" spc="507">
                <a:solidFill>
                  <a:srgbClr val="1F122F"/>
                </a:solidFill>
                <a:latin typeface="Lexend Deca 2 Bold"/>
              </a:rPr>
              <a:t>Ceny bytov</a:t>
            </a:r>
          </a:p>
          <a:p>
            <a:pPr algn="ctr">
              <a:lnSpc>
                <a:spcPts val="7891"/>
              </a:lnSpc>
            </a:pPr>
            <a:r>
              <a:rPr lang="en-US" sz="5636" spc="507">
                <a:solidFill>
                  <a:srgbClr val="1F122F"/>
                </a:solidFill>
                <a:latin typeface="Lexend Deca 2 Bold"/>
              </a:rPr>
              <a:t>•</a:t>
            </a:r>
          </a:p>
          <a:p>
            <a:pPr algn="ctr">
              <a:lnSpc>
                <a:spcPts val="7891"/>
              </a:lnSpc>
            </a:pPr>
            <a:r>
              <a:rPr lang="en-US" sz="5636" spc="507">
                <a:solidFill>
                  <a:srgbClr val="1F122F"/>
                </a:solidFill>
                <a:latin typeface="Lexend Deca 2 Bold"/>
              </a:rPr>
              <a:t>Obchodné priestory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7278905" y="9929314"/>
            <a:ext cx="7754727" cy="5952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91"/>
              </a:lnSpc>
            </a:pPr>
            <a:r>
              <a:rPr lang="en-US" sz="5636" spc="507">
                <a:solidFill>
                  <a:srgbClr val="1F122F"/>
                </a:solidFill>
                <a:latin typeface="Lexend Deca 2 Bold"/>
              </a:rPr>
              <a:t>Cieľová skupina</a:t>
            </a:r>
          </a:p>
          <a:p>
            <a:pPr algn="ctr">
              <a:lnSpc>
                <a:spcPts val="7891"/>
              </a:lnSpc>
            </a:pPr>
            <a:r>
              <a:rPr lang="en-US" sz="5636" spc="507">
                <a:solidFill>
                  <a:srgbClr val="1F122F"/>
                </a:solidFill>
                <a:latin typeface="Lexend Deca 2 Bold"/>
              </a:rPr>
              <a:t>•</a:t>
            </a:r>
          </a:p>
          <a:p>
            <a:pPr algn="ctr">
              <a:lnSpc>
                <a:spcPts val="7891"/>
              </a:lnSpc>
            </a:pPr>
            <a:r>
              <a:rPr lang="en-US" sz="5636" spc="507">
                <a:solidFill>
                  <a:srgbClr val="1F122F"/>
                </a:solidFill>
                <a:latin typeface="Lexend Deca 2 Bold"/>
              </a:rPr>
              <a:t>Developer</a:t>
            </a:r>
          </a:p>
          <a:p>
            <a:pPr algn="ctr">
              <a:lnSpc>
                <a:spcPts val="7891"/>
              </a:lnSpc>
            </a:pPr>
            <a:r>
              <a:rPr lang="en-US" sz="5636" spc="507">
                <a:solidFill>
                  <a:srgbClr val="1F122F"/>
                </a:solidFill>
                <a:latin typeface="Lexend Deca 2 Bold"/>
              </a:rPr>
              <a:t>•</a:t>
            </a:r>
          </a:p>
          <a:p>
            <a:pPr algn="ctr">
              <a:lnSpc>
                <a:spcPts val="7891"/>
              </a:lnSpc>
            </a:pPr>
            <a:r>
              <a:rPr lang="en-US" sz="5636" spc="507">
                <a:solidFill>
                  <a:srgbClr val="1F122F"/>
                </a:solidFill>
                <a:latin typeface="Lexend Deca 2 Bold"/>
              </a:rPr>
              <a:t>Prečo</a:t>
            </a:r>
          </a:p>
          <a:p>
            <a:pPr algn="ctr">
              <a:lnSpc>
                <a:spcPts val="7891"/>
              </a:lnSpc>
            </a:pPr>
            <a:r>
              <a:rPr lang="en-US" sz="5636" spc="507">
                <a:solidFill>
                  <a:srgbClr val="1F122F"/>
                </a:solidFill>
                <a:latin typeface="Lexend Deca 2 Bold"/>
              </a:rPr>
              <a:t>investovať?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43050" y="6256955"/>
            <a:ext cx="7754727" cy="1082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1"/>
              </a:lnSpc>
            </a:pPr>
            <a:r>
              <a:rPr lang="en-US" sz="6844" spc="205" dirty="0" err="1">
                <a:solidFill>
                  <a:srgbClr val="1F122F"/>
                </a:solidFill>
                <a:latin typeface="Lexend ExtraBold" pitchFamily="2" charset="0"/>
              </a:rPr>
              <a:t>Základné</a:t>
            </a:r>
            <a:r>
              <a:rPr lang="en-US" sz="6844" spc="205" dirty="0">
                <a:solidFill>
                  <a:srgbClr val="1F122F"/>
                </a:solidFill>
                <a:latin typeface="Lexend ExtraBold" pitchFamily="2" charset="0"/>
              </a:rPr>
              <a:t> info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125770" y="6256955"/>
            <a:ext cx="7754727" cy="1082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1"/>
              </a:lnSpc>
            </a:pPr>
            <a:r>
              <a:rPr lang="en-US" sz="6844" spc="205" dirty="0" err="1">
                <a:solidFill>
                  <a:srgbClr val="1F122F"/>
                </a:solidFill>
                <a:latin typeface="Lexend Deca ExtraBold" pitchFamily="2" charset="0"/>
              </a:rPr>
              <a:t>Štruktúra</a:t>
            </a:r>
            <a:endParaRPr lang="en-US" sz="6844" spc="205" dirty="0">
              <a:solidFill>
                <a:srgbClr val="1F122F"/>
              </a:solidFill>
              <a:latin typeface="Lexend Deca ExtraBold" pitchFamily="2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8695503" y="6256955"/>
            <a:ext cx="7754727" cy="1082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1"/>
              </a:lnSpc>
            </a:pPr>
            <a:r>
              <a:rPr lang="en-US" sz="6844" spc="205" dirty="0" err="1">
                <a:solidFill>
                  <a:srgbClr val="1F122F"/>
                </a:solidFill>
                <a:latin typeface="Lexend Deca ExtraBold" pitchFamily="2" charset="0"/>
              </a:rPr>
              <a:t>Cenník</a:t>
            </a:r>
            <a:endParaRPr lang="en-US" sz="6844" spc="205" dirty="0">
              <a:solidFill>
                <a:srgbClr val="1F122F"/>
              </a:solidFill>
              <a:latin typeface="Lexend Deca ExtraBold" pitchFamily="2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7278223" y="6256955"/>
            <a:ext cx="7754727" cy="1082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1"/>
              </a:lnSpc>
            </a:pPr>
            <a:r>
              <a:rPr lang="en-US" sz="6844" spc="205" dirty="0" err="1">
                <a:solidFill>
                  <a:srgbClr val="1F122F"/>
                </a:solidFill>
                <a:latin typeface="Lexend Deca ExtraBold" pitchFamily="2" charset="0"/>
              </a:rPr>
              <a:t>Investícia</a:t>
            </a:r>
            <a:endParaRPr lang="en-US" sz="6844" spc="205" dirty="0">
              <a:solidFill>
                <a:srgbClr val="1F122F"/>
              </a:solidFill>
              <a:latin typeface="Lexend Deca ExtraBold" pitchFamily="2" charset="0"/>
            </a:endParaRPr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00469" y="1660823"/>
            <a:ext cx="29975063" cy="17252355"/>
            <a:chOff x="0" y="0"/>
            <a:chExt cx="75380309" cy="433856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5380310" cy="43385659"/>
            </a:xfrm>
            <a:custGeom>
              <a:avLst/>
              <a:gdLst/>
              <a:ahLst/>
              <a:cxnLst/>
              <a:rect l="l" t="t" r="r" b="b"/>
              <a:pathLst>
                <a:path w="75380310" h="43385659">
                  <a:moveTo>
                    <a:pt x="75154247" y="0"/>
                  </a:moveTo>
                  <a:lnTo>
                    <a:pt x="0" y="0"/>
                  </a:lnTo>
                  <a:lnTo>
                    <a:pt x="0" y="43385659"/>
                  </a:lnTo>
                  <a:lnTo>
                    <a:pt x="75380310" y="43385659"/>
                  </a:lnTo>
                  <a:lnTo>
                    <a:pt x="75380310" y="0"/>
                  </a:lnTo>
                  <a:lnTo>
                    <a:pt x="75154247" y="0"/>
                  </a:lnTo>
                  <a:close/>
                  <a:moveTo>
                    <a:pt x="75154247" y="43159598"/>
                  </a:moveTo>
                  <a:lnTo>
                    <a:pt x="228600" y="43159598"/>
                  </a:lnTo>
                  <a:lnTo>
                    <a:pt x="228600" y="228600"/>
                  </a:lnTo>
                  <a:lnTo>
                    <a:pt x="75154247" y="228600"/>
                  </a:lnTo>
                  <a:lnTo>
                    <a:pt x="75154247" y="43159598"/>
                  </a:lnTo>
                  <a:close/>
                </a:path>
              </a:pathLst>
            </a:custGeom>
            <a:solidFill>
              <a:srgbClr val="FBB72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32084096" y="18382911"/>
            <a:ext cx="4491904" cy="4382177"/>
          </a:xfrm>
          <a:prstGeom prst="rect">
            <a:avLst/>
          </a:prstGeom>
          <a:solidFill>
            <a:srgbClr val="FBB725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0" y="-2191089"/>
            <a:ext cx="4491904" cy="4382177"/>
          </a:xfrm>
          <a:prstGeom prst="rect">
            <a:avLst/>
          </a:prstGeom>
          <a:solidFill>
            <a:srgbClr val="1F12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894231" y="2118513"/>
            <a:ext cx="21174075" cy="2080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639"/>
              </a:lnSpc>
              <a:spcBef>
                <a:spcPct val="0"/>
              </a:spcBef>
            </a:pPr>
            <a:r>
              <a:rPr lang="en-US" sz="12600" u="sng" spc="1134" dirty="0" err="1">
                <a:solidFill>
                  <a:srgbClr val="1F122F"/>
                </a:solidFill>
                <a:latin typeface="Lexend Deca ExtraBold" pitchFamily="2" charset="0"/>
              </a:rPr>
              <a:t>POPIS</a:t>
            </a:r>
            <a:r>
              <a:rPr lang="en-US" sz="12600" u="sng" spc="1134" dirty="0">
                <a:solidFill>
                  <a:srgbClr val="1F122F"/>
                </a:solidFill>
                <a:latin typeface="Lexend Deca ExtraBold" pitchFamily="2" charset="0"/>
              </a:rPr>
              <a:t> </a:t>
            </a:r>
            <a:r>
              <a:rPr lang="en-US" sz="12600" u="sng" spc="1134" dirty="0" err="1">
                <a:solidFill>
                  <a:srgbClr val="1F122F"/>
                </a:solidFill>
                <a:latin typeface="Lexend Deca ExtraBold" pitchFamily="2" charset="0"/>
              </a:rPr>
              <a:t>PROJEKTU</a:t>
            </a:r>
            <a:endParaRPr lang="en-US" sz="12600" u="sng" spc="1134" dirty="0">
              <a:solidFill>
                <a:srgbClr val="1F122F"/>
              </a:solidFill>
              <a:latin typeface="Lexend Deca ExtraBold" pitchFamily="2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491904" y="4660927"/>
            <a:ext cx="19498241" cy="952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91"/>
              </a:lnSpc>
              <a:spcBef>
                <a:spcPct val="0"/>
              </a:spcBef>
            </a:pPr>
            <a:r>
              <a:rPr lang="en-US" sz="5636" spc="507">
                <a:solidFill>
                  <a:srgbClr val="FBB725"/>
                </a:solidFill>
                <a:latin typeface="Lexend Deca 2 Bold"/>
              </a:rPr>
              <a:t>DEVELOPER:</a:t>
            </a:r>
            <a:r>
              <a:rPr lang="en-US" sz="5636" spc="507">
                <a:solidFill>
                  <a:srgbClr val="FFFFFF"/>
                </a:solidFill>
                <a:latin typeface="Lexend Deca 2 Bold"/>
              </a:rPr>
              <a:t> </a:t>
            </a:r>
            <a:r>
              <a:rPr lang="en-US" sz="5636" spc="507">
                <a:solidFill>
                  <a:srgbClr val="1F122F"/>
                </a:solidFill>
                <a:latin typeface="Lexend Deca 2"/>
              </a:rPr>
              <a:t>MGDS Property, s.r.o. 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91904" y="5827993"/>
            <a:ext cx="19498241" cy="952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91"/>
              </a:lnSpc>
              <a:spcBef>
                <a:spcPct val="0"/>
              </a:spcBef>
            </a:pPr>
            <a:r>
              <a:rPr lang="en-US" sz="5636" spc="507">
                <a:solidFill>
                  <a:srgbClr val="FBB725"/>
                </a:solidFill>
                <a:latin typeface="Lexend Deca 2 Bold"/>
              </a:rPr>
              <a:t>NÁZOV:</a:t>
            </a:r>
            <a:r>
              <a:rPr lang="en-US" sz="5636" spc="507">
                <a:solidFill>
                  <a:srgbClr val="FFFFFF"/>
                </a:solidFill>
                <a:latin typeface="Lexend Deca 2 Bold"/>
              </a:rPr>
              <a:t> </a:t>
            </a:r>
            <a:r>
              <a:rPr lang="en-US" sz="5636" spc="507">
                <a:solidFill>
                  <a:srgbClr val="1F122F"/>
                </a:solidFill>
                <a:latin typeface="Lexend Deca 2"/>
              </a:rPr>
              <a:t>GLEAM Apartments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91904" y="6999214"/>
            <a:ext cx="27592191" cy="952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91"/>
              </a:lnSpc>
              <a:spcBef>
                <a:spcPct val="0"/>
              </a:spcBef>
            </a:pPr>
            <a:r>
              <a:rPr lang="en-US" sz="5636" spc="507">
                <a:solidFill>
                  <a:srgbClr val="FBB725"/>
                </a:solidFill>
                <a:latin typeface="Lexend Deca 2 Bold"/>
              </a:rPr>
              <a:t>TYP:</a:t>
            </a:r>
            <a:r>
              <a:rPr lang="en-US" sz="5636" spc="507">
                <a:solidFill>
                  <a:srgbClr val="FFFFFF"/>
                </a:solidFill>
                <a:latin typeface="Lexend Deca 2 Bold"/>
              </a:rPr>
              <a:t> </a:t>
            </a:r>
            <a:r>
              <a:rPr lang="en-US" sz="5636" spc="507">
                <a:solidFill>
                  <a:srgbClr val="1F122F"/>
                </a:solidFill>
                <a:latin typeface="Lexend Deca 2"/>
              </a:rPr>
              <a:t>Polyfunkčná budova s obchodom a bytovými jednotkami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491904" y="8560961"/>
            <a:ext cx="27978730" cy="9538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60"/>
              </a:lnSpc>
            </a:pP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Najnovším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projektom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firmy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MGDS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Property je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polyfunkčný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dom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v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strede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turistickej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a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rekreačnej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zóny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mesta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Dunajská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Streda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,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priamo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na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Gabčíkovskej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ceste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. K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dispozícii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je </a:t>
            </a:r>
            <a:r>
              <a:rPr lang="en-US" sz="5640" spc="225" dirty="0">
                <a:solidFill>
                  <a:srgbClr val="1F122F"/>
                </a:solidFill>
                <a:latin typeface="Lexend Deca 2 Bold"/>
              </a:rPr>
              <a:t>18 </a:t>
            </a:r>
            <a:r>
              <a:rPr lang="en-US" sz="5640" spc="225" dirty="0" err="1">
                <a:solidFill>
                  <a:srgbClr val="1F122F"/>
                </a:solidFill>
                <a:latin typeface="Lexend Deca 2 Bold"/>
              </a:rPr>
              <a:t>ubytovacích</a:t>
            </a:r>
            <a:r>
              <a:rPr lang="en-US" sz="5640" spc="225" dirty="0">
                <a:solidFill>
                  <a:srgbClr val="1F122F"/>
                </a:solidFill>
                <a:latin typeface="Lexend Deca 2 Bold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 Bold"/>
              </a:rPr>
              <a:t>zariadení</a:t>
            </a:r>
            <a:r>
              <a:rPr lang="en-US" sz="5640" spc="225" dirty="0">
                <a:solidFill>
                  <a:srgbClr val="1F122F"/>
                </a:solidFill>
                <a:latin typeface="Lexend Deca 2 Bold"/>
              </a:rPr>
              <a:t>,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ktoré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budú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odovzdané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>
                <a:solidFill>
                  <a:srgbClr val="1F122F"/>
                </a:solidFill>
                <a:latin typeface="Lexend Deca 2 Bold"/>
              </a:rPr>
              <a:t>v </a:t>
            </a:r>
            <a:r>
              <a:rPr lang="en-US" sz="5640" spc="225" dirty="0" err="1">
                <a:solidFill>
                  <a:srgbClr val="1F122F"/>
                </a:solidFill>
                <a:latin typeface="Lexend Deca 2 Bold"/>
              </a:rPr>
              <a:t>štandarde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.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Lokalita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projektu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vytvára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skvelú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kombináciu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ticha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malého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mesta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s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rýchlym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napojením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na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hlavné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ťahy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.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Stavba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spĺňa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najmodernejšie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architektonické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trendy, no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nezabudli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sme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ani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na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priestrannosť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.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Predmetné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byty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sa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nachádzajú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 Bold"/>
              </a:rPr>
              <a:t>na</a:t>
            </a:r>
            <a:r>
              <a:rPr lang="en-US" sz="5640" spc="225" dirty="0">
                <a:solidFill>
                  <a:srgbClr val="1F122F"/>
                </a:solidFill>
                <a:latin typeface="Lexend Deca 2 Bold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 Bold"/>
              </a:rPr>
              <a:t>prvom</a:t>
            </a:r>
            <a:r>
              <a:rPr lang="en-US" sz="5640" spc="225" dirty="0">
                <a:solidFill>
                  <a:srgbClr val="1F122F"/>
                </a:solidFill>
                <a:latin typeface="Lexend Deca 2 Bold"/>
              </a:rPr>
              <a:t>, resp. </a:t>
            </a:r>
            <a:r>
              <a:rPr lang="en-US" sz="5640" spc="225" dirty="0" err="1">
                <a:solidFill>
                  <a:srgbClr val="1F122F"/>
                </a:solidFill>
                <a:latin typeface="Lexend Deca 2 Bold"/>
              </a:rPr>
              <a:t>na</a:t>
            </a:r>
            <a:r>
              <a:rPr lang="en-US" sz="5640" spc="225" dirty="0">
                <a:solidFill>
                  <a:srgbClr val="1F122F"/>
                </a:solidFill>
                <a:latin typeface="Lexend Deca 2 Bold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 Bold"/>
              </a:rPr>
              <a:t>druhom</a:t>
            </a:r>
            <a:r>
              <a:rPr lang="en-US" sz="5640" spc="225" dirty="0">
                <a:solidFill>
                  <a:srgbClr val="1F122F"/>
                </a:solidFill>
                <a:latin typeface="Lexend Deca 2 Bold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 Bold"/>
              </a:rPr>
              <a:t>poschodí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. 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Spolu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s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obchodnými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priestormi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na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prízemí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poskytujú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výrazne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obývateľný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priestor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pre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všetky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cieľové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 </a:t>
            </a:r>
            <a:r>
              <a:rPr lang="en-US" sz="5640" spc="225" dirty="0" err="1">
                <a:solidFill>
                  <a:srgbClr val="1F122F"/>
                </a:solidFill>
                <a:latin typeface="Lexend Deca 2"/>
              </a:rPr>
              <a:t>skupiny</a:t>
            </a:r>
            <a:r>
              <a:rPr lang="en-US" sz="5640" spc="225" dirty="0">
                <a:solidFill>
                  <a:srgbClr val="1F122F"/>
                </a:solidFill>
                <a:latin typeface="Lexend Deca 2"/>
              </a:rPr>
              <a:t>.</a:t>
            </a:r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6539" y="3694002"/>
            <a:ext cx="36060074" cy="7970296"/>
            <a:chOff x="0" y="0"/>
            <a:chExt cx="76937814" cy="170054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937815" cy="17005433"/>
            </a:xfrm>
            <a:custGeom>
              <a:avLst/>
              <a:gdLst/>
              <a:ahLst/>
              <a:cxnLst/>
              <a:rect l="l" t="t" r="r" b="b"/>
              <a:pathLst>
                <a:path w="76937815" h="17005433">
                  <a:moveTo>
                    <a:pt x="76711752" y="0"/>
                  </a:moveTo>
                  <a:lnTo>
                    <a:pt x="0" y="0"/>
                  </a:lnTo>
                  <a:lnTo>
                    <a:pt x="0" y="17005433"/>
                  </a:lnTo>
                  <a:lnTo>
                    <a:pt x="76937815" y="17005433"/>
                  </a:lnTo>
                  <a:lnTo>
                    <a:pt x="76937815" y="0"/>
                  </a:lnTo>
                  <a:lnTo>
                    <a:pt x="76711752" y="0"/>
                  </a:lnTo>
                  <a:close/>
                  <a:moveTo>
                    <a:pt x="76711752" y="16779373"/>
                  </a:moveTo>
                  <a:lnTo>
                    <a:pt x="228600" y="16779373"/>
                  </a:lnTo>
                  <a:lnTo>
                    <a:pt x="228600" y="228600"/>
                  </a:lnTo>
                  <a:lnTo>
                    <a:pt x="76711752" y="228600"/>
                  </a:lnTo>
                  <a:lnTo>
                    <a:pt x="76711752" y="16779373"/>
                  </a:lnTo>
                  <a:close/>
                </a:path>
              </a:pathLst>
            </a:custGeom>
            <a:solidFill>
              <a:srgbClr val="1F122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5521536" y="5597327"/>
            <a:ext cx="23382506" cy="3765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44"/>
              </a:lnSpc>
            </a:pPr>
            <a:r>
              <a:rPr lang="en-US" sz="12579" u="sng" spc="729" dirty="0" err="1">
                <a:solidFill>
                  <a:srgbClr val="1F122F"/>
                </a:solidFill>
                <a:latin typeface="Lexend ExtraBold" pitchFamily="2" charset="0"/>
              </a:rPr>
              <a:t>PREDPOKLADANÝ</a:t>
            </a:r>
            <a:r>
              <a:rPr lang="en-US" sz="12579" u="sng" spc="729" dirty="0">
                <a:solidFill>
                  <a:srgbClr val="1F122F"/>
                </a:solidFill>
                <a:latin typeface="Lexend ExtraBold" pitchFamily="2" charset="0"/>
              </a:rPr>
              <a:t> </a:t>
            </a:r>
            <a:r>
              <a:rPr lang="en-US" sz="12579" u="sng" spc="729" dirty="0" err="1">
                <a:solidFill>
                  <a:srgbClr val="1F122F"/>
                </a:solidFill>
                <a:latin typeface="Lexend ExtraBold" pitchFamily="2" charset="0"/>
              </a:rPr>
              <a:t>ČASOVÝ</a:t>
            </a:r>
            <a:r>
              <a:rPr lang="en-US" sz="12579" u="sng" spc="729" dirty="0">
                <a:solidFill>
                  <a:srgbClr val="1F122F"/>
                </a:solidFill>
                <a:latin typeface="Lexend ExtraBold" pitchFamily="2" charset="0"/>
              </a:rPr>
              <a:t> </a:t>
            </a:r>
            <a:r>
              <a:rPr lang="en-US" sz="12579" u="sng" spc="729" dirty="0" err="1">
                <a:solidFill>
                  <a:srgbClr val="1F122F"/>
                </a:solidFill>
                <a:latin typeface="Lexend ExtraBold" pitchFamily="2" charset="0"/>
              </a:rPr>
              <a:t>HARMONOGRAM</a:t>
            </a:r>
            <a:endParaRPr lang="en-US" sz="12579" u="sng" spc="729" dirty="0">
              <a:solidFill>
                <a:srgbClr val="1F122F"/>
              </a:solidFill>
              <a:latin typeface="Lexend ExtraBold" pitchFamily="2" charset="0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29605685" y="0"/>
            <a:ext cx="6970315" cy="5741109"/>
          </a:xfrm>
          <a:prstGeom prst="rect">
            <a:avLst/>
          </a:prstGeom>
          <a:solidFill>
            <a:srgbClr val="FBB725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7206423" y="11091724"/>
            <a:ext cx="4192090" cy="6995100"/>
            <a:chOff x="0" y="0"/>
            <a:chExt cx="5589453" cy="9326799"/>
          </a:xfrm>
        </p:grpSpPr>
        <p:sp>
          <p:nvSpPr>
            <p:cNvPr id="7" name="TextBox 7"/>
            <p:cNvSpPr txBox="1"/>
            <p:nvPr/>
          </p:nvSpPr>
          <p:spPr>
            <a:xfrm>
              <a:off x="0" y="8159044"/>
              <a:ext cx="5589453" cy="1167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33"/>
                </a:lnSpc>
              </a:pPr>
              <a:r>
                <a:rPr lang="en-US" sz="5309" spc="53" dirty="0">
                  <a:solidFill>
                    <a:srgbClr val="1F122F"/>
                  </a:solidFill>
                  <a:latin typeface="Lexend Deca ExtraBold" pitchFamily="2" charset="0"/>
                </a:rPr>
                <a:t>Mar 2022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304845"/>
              <a:ext cx="5589453" cy="2463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81"/>
                </a:lnSpc>
              </a:pPr>
              <a:r>
                <a:rPr lang="en-US" sz="6068">
                  <a:solidFill>
                    <a:srgbClr val="1F122F"/>
                  </a:solidFill>
                  <a:latin typeface="Lexend Deca 3"/>
                </a:rPr>
                <a:t>Stavebné</a:t>
              </a:r>
            </a:p>
            <a:p>
              <a:pPr algn="ctr">
                <a:lnSpc>
                  <a:spcPts val="7281"/>
                </a:lnSpc>
              </a:pPr>
              <a:r>
                <a:rPr lang="en-US" sz="6068">
                  <a:solidFill>
                    <a:srgbClr val="1F122F"/>
                  </a:solidFill>
                  <a:latin typeface="Lexend Deca 3"/>
                </a:rPr>
                <a:t>povolenie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1961575" y="0"/>
              <a:ext cx="1666302" cy="166630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BB72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19480365" y="11091724"/>
            <a:ext cx="4995079" cy="6995100"/>
            <a:chOff x="0" y="0"/>
            <a:chExt cx="6660105" cy="9326799"/>
          </a:xfrm>
        </p:grpSpPr>
        <p:sp>
          <p:nvSpPr>
            <p:cNvPr id="12" name="TextBox 12"/>
            <p:cNvSpPr txBox="1"/>
            <p:nvPr/>
          </p:nvSpPr>
          <p:spPr>
            <a:xfrm>
              <a:off x="0" y="8159044"/>
              <a:ext cx="6660105" cy="1167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33"/>
                </a:lnSpc>
              </a:pPr>
              <a:r>
                <a:rPr lang="en-US" sz="5309" spc="53" dirty="0" err="1">
                  <a:solidFill>
                    <a:srgbClr val="1F122F"/>
                  </a:solidFill>
                  <a:latin typeface="Lexend Deca ExtraBold" pitchFamily="2" charset="0"/>
                </a:rPr>
                <a:t>Máj</a:t>
              </a:r>
              <a:r>
                <a:rPr lang="en-US" sz="5309" spc="53" dirty="0">
                  <a:solidFill>
                    <a:srgbClr val="1F122F"/>
                  </a:solidFill>
                  <a:latin typeface="Lexend Deca 1"/>
                </a:rPr>
                <a:t> </a:t>
              </a:r>
              <a:r>
                <a:rPr lang="en-US" sz="5309" spc="53" dirty="0">
                  <a:solidFill>
                    <a:srgbClr val="1F122F"/>
                  </a:solidFill>
                  <a:latin typeface="Lexend Deca ExtraBold" pitchFamily="2" charset="0"/>
                </a:rPr>
                <a:t>2023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304845"/>
              <a:ext cx="6660105" cy="2463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81"/>
                </a:lnSpc>
              </a:pPr>
              <a:r>
                <a:rPr lang="en-US" sz="6068">
                  <a:solidFill>
                    <a:srgbClr val="1F122F"/>
                  </a:solidFill>
                  <a:latin typeface="Lexend Deca 3"/>
                </a:rPr>
                <a:t>Zakladanie</a:t>
              </a:r>
            </a:p>
            <a:p>
              <a:pPr algn="ctr">
                <a:lnSpc>
                  <a:spcPts val="7281"/>
                </a:lnSpc>
              </a:pPr>
              <a:r>
                <a:rPr lang="en-US" sz="6068">
                  <a:solidFill>
                    <a:srgbClr val="1F122F"/>
                  </a:solidFill>
                  <a:latin typeface="Lexend Deca 3"/>
                </a:rPr>
                <a:t>stavby</a:t>
              </a:r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2496902" y="0"/>
              <a:ext cx="1666302" cy="1666302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BB72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31515083" y="11091724"/>
            <a:ext cx="4473830" cy="6998599"/>
            <a:chOff x="0" y="0"/>
            <a:chExt cx="5965107" cy="9331466"/>
          </a:xfrm>
        </p:grpSpPr>
        <p:sp>
          <p:nvSpPr>
            <p:cNvPr id="17" name="TextBox 17"/>
            <p:cNvSpPr txBox="1"/>
            <p:nvPr/>
          </p:nvSpPr>
          <p:spPr>
            <a:xfrm>
              <a:off x="303181" y="8163861"/>
              <a:ext cx="5358744" cy="1167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33"/>
                </a:lnSpc>
              </a:pPr>
              <a:r>
                <a:rPr lang="en-US" sz="5309" spc="53" dirty="0">
                  <a:solidFill>
                    <a:srgbClr val="1F122F"/>
                  </a:solidFill>
                  <a:latin typeface="Lexend Deca ExtraBold" pitchFamily="2" charset="0"/>
                </a:rPr>
                <a:t>Aug</a:t>
              </a:r>
              <a:r>
                <a:rPr lang="en-US" sz="5309" spc="53" dirty="0">
                  <a:solidFill>
                    <a:srgbClr val="1F122F"/>
                  </a:solidFill>
                  <a:latin typeface="Lexend Deca 1"/>
                </a:rPr>
                <a:t> </a:t>
              </a:r>
              <a:r>
                <a:rPr lang="en-US" sz="5309" spc="53" dirty="0">
                  <a:solidFill>
                    <a:srgbClr val="1F122F"/>
                  </a:solidFill>
                  <a:latin typeface="Lexend Deca ExtraBold" pitchFamily="2" charset="0"/>
                </a:rPr>
                <a:t>2024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309662"/>
              <a:ext cx="5965107" cy="1231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81"/>
                </a:lnSpc>
              </a:pPr>
              <a:r>
                <a:rPr lang="en-US" sz="6068">
                  <a:solidFill>
                    <a:srgbClr val="1F122F"/>
                  </a:solidFill>
                  <a:latin typeface="Lexend Deca 3"/>
                </a:rPr>
                <a:t>Kolaudácia</a:t>
              </a:r>
            </a:p>
          </p:txBody>
        </p:sp>
        <p:grpSp>
          <p:nvGrpSpPr>
            <p:cNvPr id="19" name="Group 19"/>
            <p:cNvGrpSpPr/>
            <p:nvPr/>
          </p:nvGrpSpPr>
          <p:grpSpPr>
            <a:xfrm>
              <a:off x="2149402" y="0"/>
              <a:ext cx="1666302" cy="1666302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BB72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>
            <a:off x="13083400" y="11091724"/>
            <a:ext cx="4712077" cy="6995100"/>
            <a:chOff x="0" y="0"/>
            <a:chExt cx="6282770" cy="9326799"/>
          </a:xfrm>
        </p:grpSpPr>
        <p:sp>
          <p:nvSpPr>
            <p:cNvPr id="22" name="TextBox 22"/>
            <p:cNvSpPr txBox="1"/>
            <p:nvPr/>
          </p:nvSpPr>
          <p:spPr>
            <a:xfrm>
              <a:off x="0" y="8159044"/>
              <a:ext cx="6282770" cy="1167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33"/>
                </a:lnSpc>
              </a:pPr>
              <a:r>
                <a:rPr lang="en-US" sz="5309" spc="53" dirty="0" err="1">
                  <a:solidFill>
                    <a:srgbClr val="1F122F"/>
                  </a:solidFill>
                  <a:latin typeface="Lexend Deca ExtraBold" pitchFamily="2" charset="0"/>
                </a:rPr>
                <a:t>hotové</a:t>
              </a:r>
              <a:endParaRPr lang="en-US" sz="5309" spc="53" dirty="0">
                <a:solidFill>
                  <a:srgbClr val="1F122F"/>
                </a:solidFill>
                <a:latin typeface="Lexend Deca ExtraBold" pitchFamily="2" charset="0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3247309"/>
              <a:ext cx="6282770" cy="2463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81"/>
                </a:lnSpc>
              </a:pPr>
              <a:r>
                <a:rPr lang="en-US" sz="6068">
                  <a:solidFill>
                    <a:srgbClr val="1F122F"/>
                  </a:solidFill>
                  <a:latin typeface="Lexend Deca 3"/>
                </a:rPr>
                <a:t>Inžinierske</a:t>
              </a:r>
            </a:p>
            <a:p>
              <a:pPr algn="ctr">
                <a:lnSpc>
                  <a:spcPts val="7281"/>
                </a:lnSpc>
              </a:pPr>
              <a:r>
                <a:rPr lang="en-US" sz="6068">
                  <a:solidFill>
                    <a:srgbClr val="1F122F"/>
                  </a:solidFill>
                  <a:latin typeface="Lexend Deca 3"/>
                </a:rPr>
                <a:t>siete</a:t>
              </a:r>
            </a:p>
          </p:txBody>
        </p:sp>
        <p:grpSp>
          <p:nvGrpSpPr>
            <p:cNvPr id="24" name="Group 24"/>
            <p:cNvGrpSpPr/>
            <p:nvPr/>
          </p:nvGrpSpPr>
          <p:grpSpPr>
            <a:xfrm>
              <a:off x="2308234" y="0"/>
              <a:ext cx="1666302" cy="1666302"/>
              <a:chOff x="0" y="0"/>
              <a:chExt cx="6350000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BB72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6" name="Group 26"/>
          <p:cNvGrpSpPr/>
          <p:nvPr/>
        </p:nvGrpSpPr>
        <p:grpSpPr>
          <a:xfrm>
            <a:off x="26160332" y="11091724"/>
            <a:ext cx="3669863" cy="6995100"/>
            <a:chOff x="0" y="0"/>
            <a:chExt cx="4893151" cy="9326799"/>
          </a:xfrm>
        </p:grpSpPr>
        <p:sp>
          <p:nvSpPr>
            <p:cNvPr id="27" name="TextBox 27"/>
            <p:cNvSpPr txBox="1"/>
            <p:nvPr/>
          </p:nvSpPr>
          <p:spPr>
            <a:xfrm>
              <a:off x="0" y="8159044"/>
              <a:ext cx="4893151" cy="1167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33"/>
                </a:lnSpc>
              </a:pPr>
              <a:r>
                <a:rPr lang="en-US" sz="5309" spc="53" dirty="0" err="1">
                  <a:solidFill>
                    <a:srgbClr val="1F122F"/>
                  </a:solidFill>
                  <a:latin typeface="Lexend Deca ExtraBold" pitchFamily="2" charset="0"/>
                </a:rPr>
                <a:t>Jún</a:t>
              </a:r>
              <a:r>
                <a:rPr lang="en-US" sz="5309" spc="53" dirty="0">
                  <a:solidFill>
                    <a:srgbClr val="1F122F"/>
                  </a:solidFill>
                  <a:latin typeface="Lexend Deca 1"/>
                </a:rPr>
                <a:t> </a:t>
              </a:r>
              <a:r>
                <a:rPr lang="en-US" sz="5309" spc="53" dirty="0">
                  <a:solidFill>
                    <a:srgbClr val="1F122F"/>
                  </a:solidFill>
                  <a:latin typeface="Lexend Deca ExtraBold" pitchFamily="2" charset="0"/>
                </a:rPr>
                <a:t>2024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340769" y="3304845"/>
              <a:ext cx="4211613" cy="2463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81"/>
                </a:lnSpc>
              </a:pPr>
              <a:r>
                <a:rPr lang="en-US" sz="6068">
                  <a:solidFill>
                    <a:srgbClr val="1F122F"/>
                  </a:solidFill>
                  <a:latin typeface="Lexend Deca 3"/>
                </a:rPr>
                <a:t>Koniec</a:t>
              </a:r>
            </a:p>
            <a:p>
              <a:pPr algn="ctr">
                <a:lnSpc>
                  <a:spcPts val="7281"/>
                </a:lnSpc>
              </a:pPr>
              <a:r>
                <a:rPr lang="en-US" sz="6068">
                  <a:solidFill>
                    <a:srgbClr val="1F122F"/>
                  </a:solidFill>
                  <a:latin typeface="Lexend Deca 3"/>
                </a:rPr>
                <a:t>stavby</a:t>
              </a:r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1613425" y="0"/>
              <a:ext cx="1666302" cy="1666302"/>
              <a:chOff x="0" y="0"/>
              <a:chExt cx="6350000" cy="6350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BB72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1" name="Group 31"/>
          <p:cNvGrpSpPr/>
          <p:nvPr/>
        </p:nvGrpSpPr>
        <p:grpSpPr>
          <a:xfrm>
            <a:off x="282292" y="11091724"/>
            <a:ext cx="5239244" cy="6996965"/>
            <a:chOff x="0" y="0"/>
            <a:chExt cx="6985658" cy="9329286"/>
          </a:xfrm>
        </p:grpSpPr>
        <p:sp>
          <p:nvSpPr>
            <p:cNvPr id="32" name="TextBox 32"/>
            <p:cNvSpPr txBox="1"/>
            <p:nvPr/>
          </p:nvSpPr>
          <p:spPr>
            <a:xfrm>
              <a:off x="0" y="8156557"/>
              <a:ext cx="6985658" cy="11727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33"/>
                </a:lnSpc>
              </a:pPr>
              <a:r>
                <a:rPr lang="en-US" sz="5309" spc="53" dirty="0">
                  <a:solidFill>
                    <a:srgbClr val="1F122F"/>
                  </a:solidFill>
                  <a:latin typeface="Lexend Deca ExtraBold" pitchFamily="2" charset="0"/>
                </a:rPr>
                <a:t>Nov 2021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3247309"/>
              <a:ext cx="6985658" cy="2463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81"/>
                </a:lnSpc>
              </a:pPr>
              <a:r>
                <a:rPr lang="en-US" sz="6068">
                  <a:solidFill>
                    <a:srgbClr val="1F122F"/>
                  </a:solidFill>
                  <a:latin typeface="Lexend Deca 3"/>
                </a:rPr>
                <a:t>Územné</a:t>
              </a:r>
            </a:p>
            <a:p>
              <a:pPr algn="ctr">
                <a:lnSpc>
                  <a:spcPts val="7281"/>
                </a:lnSpc>
              </a:pPr>
              <a:r>
                <a:rPr lang="en-US" sz="6068">
                  <a:solidFill>
                    <a:srgbClr val="1F122F"/>
                  </a:solidFill>
                  <a:latin typeface="Lexend Deca 3"/>
                </a:rPr>
                <a:t>rozhodnutie</a:t>
              </a:r>
            </a:p>
          </p:txBody>
        </p:sp>
        <p:grpSp>
          <p:nvGrpSpPr>
            <p:cNvPr id="34" name="Group 34"/>
            <p:cNvGrpSpPr/>
            <p:nvPr/>
          </p:nvGrpSpPr>
          <p:grpSpPr>
            <a:xfrm>
              <a:off x="2659678" y="0"/>
              <a:ext cx="1666302" cy="1666302"/>
              <a:chOff x="0" y="0"/>
              <a:chExt cx="6350000" cy="63500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BB72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00469" y="1660823"/>
            <a:ext cx="29975063" cy="17252355"/>
            <a:chOff x="0" y="0"/>
            <a:chExt cx="75380309" cy="433856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5380310" cy="43385659"/>
            </a:xfrm>
            <a:custGeom>
              <a:avLst/>
              <a:gdLst/>
              <a:ahLst/>
              <a:cxnLst/>
              <a:rect l="l" t="t" r="r" b="b"/>
              <a:pathLst>
                <a:path w="75380310" h="43385659">
                  <a:moveTo>
                    <a:pt x="75154247" y="0"/>
                  </a:moveTo>
                  <a:lnTo>
                    <a:pt x="0" y="0"/>
                  </a:lnTo>
                  <a:lnTo>
                    <a:pt x="0" y="43385659"/>
                  </a:lnTo>
                  <a:lnTo>
                    <a:pt x="75380310" y="43385659"/>
                  </a:lnTo>
                  <a:lnTo>
                    <a:pt x="75380310" y="0"/>
                  </a:lnTo>
                  <a:lnTo>
                    <a:pt x="75154247" y="0"/>
                  </a:lnTo>
                  <a:close/>
                  <a:moveTo>
                    <a:pt x="75154247" y="43159598"/>
                  </a:moveTo>
                  <a:lnTo>
                    <a:pt x="228600" y="43159598"/>
                  </a:lnTo>
                  <a:lnTo>
                    <a:pt x="228600" y="228600"/>
                  </a:lnTo>
                  <a:lnTo>
                    <a:pt x="75154247" y="228600"/>
                  </a:lnTo>
                  <a:lnTo>
                    <a:pt x="75154247" y="43159598"/>
                  </a:lnTo>
                  <a:close/>
                </a:path>
              </a:pathLst>
            </a:custGeom>
            <a:solidFill>
              <a:srgbClr val="FBB72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32084096" y="18382911"/>
            <a:ext cx="4491904" cy="4382177"/>
          </a:xfrm>
          <a:prstGeom prst="rect">
            <a:avLst/>
          </a:prstGeom>
          <a:solidFill>
            <a:srgbClr val="FBB725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0" y="-2191089"/>
            <a:ext cx="4491904" cy="4382177"/>
          </a:xfrm>
          <a:prstGeom prst="rect">
            <a:avLst/>
          </a:prstGeom>
          <a:solidFill>
            <a:srgbClr val="1F122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2577983" y="2191088"/>
            <a:ext cx="11420034" cy="2080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639"/>
              </a:lnSpc>
              <a:spcBef>
                <a:spcPct val="0"/>
              </a:spcBef>
            </a:pPr>
            <a:r>
              <a:rPr lang="en-US" sz="12600" u="sng" spc="1134" dirty="0" err="1">
                <a:solidFill>
                  <a:srgbClr val="1F122F"/>
                </a:solidFill>
                <a:latin typeface="Lexend Deca ExtraBold" pitchFamily="2" charset="0"/>
              </a:rPr>
              <a:t>LOKALITA</a:t>
            </a:r>
            <a:endParaRPr lang="en-US" sz="12600" u="sng" spc="1134" dirty="0">
              <a:solidFill>
                <a:srgbClr val="1F122F"/>
              </a:solidFill>
              <a:latin typeface="Lexend Deca ExtraBold" pitchFamily="2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491904" y="7480161"/>
            <a:ext cx="26845223" cy="5490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20"/>
              </a:lnSpc>
            </a:pPr>
            <a:r>
              <a:rPr lang="en-US" sz="6229">
                <a:solidFill>
                  <a:srgbClr val="1F122F"/>
                </a:solidFill>
                <a:latin typeface="Lexend Deca 2"/>
              </a:rPr>
              <a:t>Projekt je súčasťou areálu s rodinnými domami v blízkosti </a:t>
            </a:r>
            <a:r>
              <a:rPr lang="en-US" sz="6229">
                <a:solidFill>
                  <a:srgbClr val="1F122F"/>
                </a:solidFill>
                <a:latin typeface="Lexend Deca 2 Bold"/>
              </a:rPr>
              <a:t>termálneho kúpaliska</a:t>
            </a:r>
            <a:r>
              <a:rPr lang="en-US" sz="6229">
                <a:solidFill>
                  <a:srgbClr val="1F122F"/>
                </a:solidFill>
                <a:latin typeface="Lexend Deca 2"/>
              </a:rPr>
              <a:t> a pri príjazdovej komunikácii z rýchlostnej cesty R7. Základná a materská škola je vo vzdialenosti do 600m. Mestská doprava je zabezpečená – zastávka do 300m. Objekt sa nachádza v </a:t>
            </a:r>
            <a:r>
              <a:rPr lang="en-US" sz="6229">
                <a:solidFill>
                  <a:srgbClr val="1F122F"/>
                </a:solidFill>
                <a:latin typeface="Lexend Deca 2 Bold"/>
              </a:rPr>
              <a:t>najnavštevovanejšej turistickej zóne mesta</a:t>
            </a:r>
            <a:r>
              <a:rPr lang="en-US" sz="6229">
                <a:solidFill>
                  <a:srgbClr val="1F122F"/>
                </a:solidFill>
                <a:latin typeface="Lexend Deca 2"/>
              </a:rPr>
              <a:t>. </a:t>
            </a:r>
          </a:p>
        </p:txBody>
      </p:sp>
      <p:sp>
        <p:nvSpPr>
          <p:cNvPr id="8" name="Freeform 8"/>
          <p:cNvSpPr/>
          <p:nvPr/>
        </p:nvSpPr>
        <p:spPr>
          <a:xfrm>
            <a:off x="27736242" y="13830036"/>
            <a:ext cx="2603759" cy="3562357"/>
          </a:xfrm>
          <a:custGeom>
            <a:avLst/>
            <a:gdLst/>
            <a:ahLst/>
            <a:cxnLst/>
            <a:rect l="l" t="t" r="r" b="b"/>
            <a:pathLst>
              <a:path w="2603759" h="3562357">
                <a:moveTo>
                  <a:pt x="0" y="0"/>
                </a:moveTo>
                <a:lnTo>
                  <a:pt x="2603759" y="0"/>
                </a:lnTo>
                <a:lnTo>
                  <a:pt x="2603759" y="3562357"/>
                </a:lnTo>
                <a:lnTo>
                  <a:pt x="0" y="3562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36576000" cy="20574000"/>
          </a:xfrm>
          <a:custGeom>
            <a:avLst/>
            <a:gdLst/>
            <a:ahLst/>
            <a:cxnLst/>
            <a:rect l="l" t="t" r="r" b="b"/>
            <a:pathLst>
              <a:path w="36576000" h="20574000">
                <a:moveTo>
                  <a:pt x="0" y="0"/>
                </a:moveTo>
                <a:lnTo>
                  <a:pt x="36576000" y="0"/>
                </a:lnTo>
                <a:lnTo>
                  <a:pt x="36576000" y="20574000"/>
                </a:lnTo>
                <a:lnTo>
                  <a:pt x="0" y="20574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923" b="-107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9166038" y="10765487"/>
            <a:ext cx="16926102" cy="11682039"/>
          </a:xfrm>
          <a:custGeom>
            <a:avLst/>
            <a:gdLst/>
            <a:ahLst/>
            <a:cxnLst/>
            <a:rect l="l" t="t" r="r" b="b"/>
            <a:pathLst>
              <a:path w="16926102" h="11682039">
                <a:moveTo>
                  <a:pt x="0" y="0"/>
                </a:moveTo>
                <a:lnTo>
                  <a:pt x="16926102" y="0"/>
                </a:lnTo>
                <a:lnTo>
                  <a:pt x="16926102" y="11682039"/>
                </a:lnTo>
                <a:lnTo>
                  <a:pt x="0" y="116820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64" b="-116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2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36576000" cy="20574000"/>
            <a:chOff x="0" y="0"/>
            <a:chExt cx="48768000" cy="27432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5177" b="35285"/>
            <a:stretch>
              <a:fillRect/>
            </a:stretch>
          </p:blipFill>
          <p:spPr>
            <a:xfrm>
              <a:off x="0" y="0"/>
              <a:ext cx="48768000" cy="13589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203" b="203"/>
            <a:stretch>
              <a:fillRect/>
            </a:stretch>
          </p:blipFill>
          <p:spPr>
            <a:xfrm>
              <a:off x="0" y="13843000"/>
              <a:ext cx="24257000" cy="13589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203" b="203"/>
            <a:stretch>
              <a:fillRect/>
            </a:stretch>
          </p:blipFill>
          <p:spPr>
            <a:xfrm>
              <a:off x="24511000" y="13843000"/>
              <a:ext cx="24257000" cy="1358900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2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36576000" cy="20574000"/>
            <a:chOff x="0" y="0"/>
            <a:chExt cx="48768000" cy="27432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5231" b="25231"/>
            <a:stretch>
              <a:fillRect/>
            </a:stretch>
          </p:blipFill>
          <p:spPr>
            <a:xfrm>
              <a:off x="0" y="0"/>
              <a:ext cx="48768000" cy="13589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203" b="203"/>
            <a:stretch>
              <a:fillRect/>
            </a:stretch>
          </p:blipFill>
          <p:spPr>
            <a:xfrm>
              <a:off x="0" y="13843000"/>
              <a:ext cx="24257000" cy="13589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203" b="203"/>
            <a:stretch>
              <a:fillRect/>
            </a:stretch>
          </p:blipFill>
          <p:spPr>
            <a:xfrm>
              <a:off x="24511000" y="13843000"/>
              <a:ext cx="24257000" cy="1358900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641</Words>
  <Application>Microsoft Office PowerPoint</Application>
  <PresentationFormat>Custom</PresentationFormat>
  <Paragraphs>111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Lexend Deca 3</vt:lpstr>
      <vt:lpstr>Lexend Deca 1 Bold</vt:lpstr>
      <vt:lpstr>Arial</vt:lpstr>
      <vt:lpstr>Lexend Deca ExtraBold</vt:lpstr>
      <vt:lpstr>Lexend Deca 2 Bold</vt:lpstr>
      <vt:lpstr>Lexend Deca 2</vt:lpstr>
      <vt:lpstr>Lexend ExtraBold</vt:lpstr>
      <vt:lpstr>Calibri</vt:lpstr>
      <vt:lpstr>Lexend Deca 4</vt:lpstr>
      <vt:lpstr>Lexend Deca 1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GLEAM Apartments Brožúra - Byty (updated)</dc:title>
  <cp:lastModifiedBy>Péter Morvay</cp:lastModifiedBy>
  <cp:revision>3</cp:revision>
  <dcterms:created xsi:type="dcterms:W3CDTF">2006-08-16T00:00:00Z</dcterms:created>
  <dcterms:modified xsi:type="dcterms:W3CDTF">2024-03-01T18:45:27Z</dcterms:modified>
  <dc:identifier>DAFh8cYB7IQ</dc:identifier>
</cp:coreProperties>
</file>